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5" r:id="rId5"/>
  </p:sldMasterIdLst>
  <p:notesMasterIdLst>
    <p:notesMasterId r:id="rId22"/>
  </p:notesMasterIdLst>
  <p:handoutMasterIdLst>
    <p:handoutMasterId r:id="rId23"/>
  </p:handoutMasterIdLst>
  <p:sldIdLst>
    <p:sldId id="668" r:id="rId6"/>
    <p:sldId id="657" r:id="rId7"/>
    <p:sldId id="678" r:id="rId8"/>
    <p:sldId id="683" r:id="rId9"/>
    <p:sldId id="686" r:id="rId10"/>
    <p:sldId id="675" r:id="rId11"/>
    <p:sldId id="682" r:id="rId12"/>
    <p:sldId id="685" r:id="rId13"/>
    <p:sldId id="679" r:id="rId14"/>
    <p:sldId id="676" r:id="rId15"/>
    <p:sldId id="681" r:id="rId16"/>
    <p:sldId id="693" r:id="rId17"/>
    <p:sldId id="689" r:id="rId18"/>
    <p:sldId id="690" r:id="rId19"/>
    <p:sldId id="692" r:id="rId20"/>
    <p:sldId id="691" r:id="rId21"/>
  </p:sldIdLst>
  <p:sldSz cx="16256000" cy="9144000"/>
  <p:notesSz cx="6858000" cy="9144000"/>
  <p:defaultText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9BF0778B-7CA9-714A-9AC3-1B388009A849}">
          <p14:sldIdLst>
            <p14:sldId id="668"/>
            <p14:sldId id="657"/>
            <p14:sldId id="678"/>
            <p14:sldId id="683"/>
            <p14:sldId id="686"/>
            <p14:sldId id="675"/>
            <p14:sldId id="682"/>
            <p14:sldId id="685"/>
            <p14:sldId id="679"/>
            <p14:sldId id="676"/>
            <p14:sldId id="681"/>
            <p14:sldId id="693"/>
            <p14:sldId id="689"/>
            <p14:sldId id="690"/>
            <p14:sldId id="692"/>
            <p14:sldId id="691"/>
          </p14:sldIdLst>
        </p14:section>
      </p14:sectionLst>
    </p:ext>
    <p:ext uri="{EFAFB233-063F-42B5-8137-9DF3F51BA10A}">
      <p15:sldGuideLst xmlns:p15="http://schemas.microsoft.com/office/powerpoint/2012/main">
        <p15:guide id="1" orient="horz" pos="2880" userDrawn="1">
          <p15:clr>
            <a:srgbClr val="A4A3A4"/>
          </p15:clr>
        </p15:guide>
        <p15:guide id="2" pos="512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CBCFD1"/>
    <a:srgbClr val="7D868C"/>
    <a:srgbClr val="808000"/>
    <a:srgbClr val="408000"/>
    <a:srgbClr val="108001"/>
    <a:srgbClr val="015068"/>
    <a:srgbClr val="0885AC"/>
    <a:srgbClr val="076F91"/>
    <a:srgbClr val="076E8F"/>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6933" autoAdjust="0"/>
    <p:restoredTop sz="83392" autoAdjust="0"/>
  </p:normalViewPr>
  <p:slideViewPr>
    <p:cSldViewPr snapToGrid="0">
      <p:cViewPr varScale="1">
        <p:scale>
          <a:sx n="33" d="100"/>
          <a:sy n="33" d="100"/>
        </p:scale>
        <p:origin x="72" y="84"/>
      </p:cViewPr>
      <p:guideLst>
        <p:guide orient="horz" pos="2880"/>
        <p:guide pos="5120"/>
      </p:guideLst>
    </p:cSldViewPr>
  </p:slideViewPr>
  <p:outlineViewPr>
    <p:cViewPr>
      <p:scale>
        <a:sx n="33" d="100"/>
        <a:sy n="33" d="100"/>
      </p:scale>
      <p:origin x="0" y="90784"/>
    </p:cViewPr>
  </p:outlineViewPr>
  <p:notesTextViewPr>
    <p:cViewPr>
      <p:scale>
        <a:sx n="100" d="100"/>
        <a:sy n="100" d="100"/>
      </p:scale>
      <p:origin x="0" y="0"/>
    </p:cViewPr>
  </p:notesTextViewPr>
  <p:sorterViewPr>
    <p:cViewPr>
      <p:scale>
        <a:sx n="100" d="100"/>
        <a:sy n="100" d="100"/>
      </p:scale>
      <p:origin x="0" y="0"/>
    </p:cViewPr>
  </p:sorterViewPr>
  <p:notesViewPr>
    <p:cSldViewPr snapToGrid="0" showGuides="1">
      <p:cViewPr varScale="1">
        <p:scale>
          <a:sx n="95" d="100"/>
          <a:sy n="95" d="100"/>
        </p:scale>
        <p:origin x="2814"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presProps" Target="presProps.xml"/><Relationship Id="rId5" Type="http://schemas.openxmlformats.org/officeDocument/2006/relationships/slideMaster" Target="slideMasters/slideMaster1.xml"/><Relationship Id="rId15" Type="http://schemas.openxmlformats.org/officeDocument/2006/relationships/slide" Target="slides/slide10.xml"/><Relationship Id="rId23" Type="http://schemas.openxmlformats.org/officeDocument/2006/relationships/handoutMaster" Target="handoutMasters/handoutMaster1.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notesMaster" Target="notesMasters/notes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cs typeface="Arial" panose="020B0604020202020204"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FE60895-255A-1C4C-8A7B-48A6FCC47E92}" type="datetime1">
              <a:rPr lang="en-CA" smtClean="0">
                <a:latin typeface="Arial" panose="020B0604020202020204" pitchFamily="34" charset="0"/>
                <a:cs typeface="Arial" panose="020B0604020202020204" pitchFamily="34" charset="0"/>
              </a:rPr>
              <a:t>2015-08-18</a:t>
            </a:fld>
            <a:endParaRPr lang="en-US"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endParaRPr lang="en-US" sz="900" dirty="0" smtClean="0">
              <a:solidFill>
                <a:srgbClr val="000000"/>
              </a:solidFill>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Arial" panose="020B0604020202020204" pitchFamily="34" charset="0"/>
                <a:cs typeface="Arial" panose="020B0604020202020204" pitchFamily="34" charset="0"/>
              </a:rPr>
              <a:pPr/>
              <a:t>‹#›</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9016387"/>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BFFFB994-B51A-7449-B85A-B64DF9DCCDDC}" type="datetime1">
              <a:rPr lang="en-CA" smtClean="0"/>
              <a:pPr/>
              <a:t>2015-08-18</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Arial" panose="020B0604020202020204" pitchFamily="34" charset="0"/>
                <a:cs typeface="Arial" panose="020B0604020202020204" pitchFamily="34" charset="0"/>
              </a:defRPr>
            </a:lvl1pPr>
          </a:lstStyle>
          <a:p>
            <a:fld id="{8B263312-38AA-4E1E-B2B5-0F8F122B24FE}" type="slidenum">
              <a:rPr lang="en-US" smtClean="0"/>
              <a:pPr/>
              <a:t>‹#›</a:t>
            </a:fld>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endParaRPr lang="en-US" dirty="0"/>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atin typeface="Arial" panose="020B0604020202020204" pitchFamily="34" charset="0"/>
                <a:cs typeface="Arial" panose="020B0604020202020204" pitchFamily="34" charset="0"/>
              </a:defRPr>
            </a:lvl1pPr>
          </a:lstStyle>
          <a:p>
            <a:endParaRPr lang="en-US" sz="900" dirty="0" smtClean="0">
              <a:solidFill>
                <a:srgbClr val="000000"/>
              </a:solidFill>
            </a:endParaRPr>
          </a:p>
        </p:txBody>
      </p:sp>
    </p:spTree>
    <p:extLst>
      <p:ext uri="{BB962C8B-B14F-4D97-AF65-F5344CB8AC3E}">
        <p14:creationId xmlns:p14="http://schemas.microsoft.com/office/powerpoint/2010/main" val="3124071592"/>
      </p:ext>
    </p:extLst>
  </p:cSld>
  <p:clrMap bg1="lt1" tx1="dk1" bg2="lt2" tx2="dk2" accent1="accent1" accent2="accent2" accent3="accent3" accent4="accent4" accent5="accent5" accent6="accent6" hlink="hlink" folHlink="folHlink"/>
  <p:hf dt="0"/>
  <p:notesStyle>
    <a:lvl1pPr marL="0" algn="l" defTabSz="1219120" rtl="0" eaLnBrk="1" latinLnBrk="0" hangingPunct="1">
      <a:lnSpc>
        <a:spcPct val="90000"/>
      </a:lnSpc>
      <a:spcAft>
        <a:spcPts val="444"/>
      </a:spcAft>
      <a:defRPr sz="1200" kern="1200">
        <a:solidFill>
          <a:schemeClr val="tx1"/>
        </a:solidFill>
        <a:latin typeface="Arial" panose="020B0604020202020204" pitchFamily="34" charset="0"/>
        <a:ea typeface="+mn-ea"/>
        <a:cs typeface="Arial" panose="020B0604020202020204" pitchFamily="34" charset="0"/>
      </a:defRPr>
    </a:lvl1pPr>
    <a:lvl2pPr marL="283968" indent="-141102"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2pPr>
    <a:lvl3pPr marL="437416"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3pPr>
    <a:lvl4pPr marL="643779" indent="-19577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4pPr>
    <a:lvl5pPr marL="820155"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5pPr>
    <a:lvl6pPr marL="3047802" algn="l" defTabSz="1219120" rtl="0" eaLnBrk="1" latinLnBrk="0" hangingPunct="1">
      <a:defRPr sz="1600" kern="1200">
        <a:solidFill>
          <a:schemeClr val="tx1"/>
        </a:solidFill>
        <a:latin typeface="+mn-lt"/>
        <a:ea typeface="+mn-ea"/>
        <a:cs typeface="+mn-cs"/>
      </a:defRPr>
    </a:lvl6pPr>
    <a:lvl7pPr marL="3657362" algn="l" defTabSz="1219120" rtl="0" eaLnBrk="1" latinLnBrk="0" hangingPunct="1">
      <a:defRPr sz="1600" kern="1200">
        <a:solidFill>
          <a:schemeClr val="tx1"/>
        </a:solidFill>
        <a:latin typeface="+mn-lt"/>
        <a:ea typeface="+mn-ea"/>
        <a:cs typeface="+mn-cs"/>
      </a:defRPr>
    </a:lvl7pPr>
    <a:lvl8pPr marL="4266923" algn="l" defTabSz="1219120" rtl="0" eaLnBrk="1" latinLnBrk="0" hangingPunct="1">
      <a:defRPr sz="1600" kern="1200">
        <a:solidFill>
          <a:schemeClr val="tx1"/>
        </a:solidFill>
        <a:latin typeface="+mn-lt"/>
        <a:ea typeface="+mn-ea"/>
        <a:cs typeface="+mn-cs"/>
      </a:defRPr>
    </a:lvl8pPr>
    <a:lvl9pPr marL="4876483" algn="l" defTabSz="121912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887777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914363" rtl="0" eaLnBrk="1" fontAlgn="auto" latinLnBrk="0" hangingPunct="1">
              <a:lnSpc>
                <a:spcPct val="90000"/>
              </a:lnSpc>
              <a:spcBef>
                <a:spcPts val="0"/>
              </a:spcBef>
              <a:spcAft>
                <a:spcPts val="333"/>
              </a:spcAft>
              <a:buClrTx/>
              <a:buSzTx/>
              <a:buFontTx/>
              <a:buNone/>
              <a:tabLst/>
              <a:defRPr/>
            </a:pPr>
            <a:r>
              <a:rPr lang="en-US" dirty="0" smtClean="0"/>
              <a:t>This is the architecture</a:t>
            </a:r>
            <a:r>
              <a:rPr lang="en-US" baseline="0" dirty="0" smtClean="0"/>
              <a:t> </a:t>
            </a:r>
            <a:r>
              <a:rPr lang="en-US" dirty="0" smtClean="0"/>
              <a:t>you'll start</a:t>
            </a:r>
            <a:r>
              <a:rPr lang="en-US" baseline="0" dirty="0" smtClean="0"/>
              <a:t> using in a few minutes. </a:t>
            </a:r>
            <a:r>
              <a:rPr lang="en-US" sz="900" dirty="0" smtClean="0"/>
              <a:t>To ensure the smoothest setup experience, you'll be using a virtual workstation with all the necessary tools installed</a:t>
            </a:r>
            <a:r>
              <a:rPr lang="en-US" sz="900" baseline="0" dirty="0" smtClean="0"/>
              <a:t> </a:t>
            </a:r>
            <a:r>
              <a:rPr lang="en-US" dirty="0" smtClean="0"/>
              <a:t>so you can start using Chef right away.</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064248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This is the architecture you'll be using later in this course</a:t>
            </a:r>
            <a:r>
              <a:rPr lang="en-US" baseline="0" dirty="0" smtClean="0"/>
              <a:t>. </a:t>
            </a:r>
            <a:r>
              <a:rPr lang="en-US" dirty="0" smtClean="0"/>
              <a:t>When using this architecture, the Chef tools</a:t>
            </a:r>
            <a:r>
              <a:rPr lang="en-US" baseline="0" dirty="0" smtClean="0"/>
              <a:t> will be installed on your laptop and you'll perform your configurations locally before pushing them to the Chef server and ultimately to the nodes you will be managing. You will manage one Windows node and one Linux node. In this way, when you complete this course </a:t>
            </a:r>
            <a:r>
              <a:rPr lang="en-US" dirty="0" smtClean="0"/>
              <a:t>you will have a code repository </a:t>
            </a:r>
            <a:r>
              <a:rPr lang="en-US" baseline="0" dirty="0" smtClean="0"/>
              <a:t>on your laptop </a:t>
            </a:r>
            <a:r>
              <a:rPr lang="en-US" dirty="0" smtClean="0"/>
              <a:t>that can be used and modified to solve real business problems.</a:t>
            </a:r>
          </a:p>
          <a:p>
            <a:r>
              <a:rPr lang="en-US" baseline="0" dirty="0" smtClean="0"/>
              <a:t>We'll discuss the items in this architecture in more detail later in this class.</a:t>
            </a:r>
          </a:p>
          <a:p>
            <a:endParaRPr lang="en-US" baseline="0"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226966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sz="3733" dirty="0" smtClean="0"/>
              <a:t>Around the end of Day 1, we will have an Install Fest.</a:t>
            </a:r>
          </a:p>
          <a:p>
            <a:endParaRPr lang="en-US" sz="3733" dirty="0" smtClean="0"/>
          </a:p>
          <a:p>
            <a:r>
              <a:rPr lang="en-US" sz="3200" dirty="0" smtClean="0"/>
              <a:t>During that time we will install all the necessary tools on your workstation (your laptop)  and troubleshoot any installation issues you may experience.</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6913033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should use an </a:t>
            </a:r>
            <a:r>
              <a:rPr lang="en-US" dirty="0" err="1" smtClean="0"/>
              <a:t>ssh</a:t>
            </a:r>
            <a:r>
              <a:rPr lang="en-US" dirty="0" smtClean="0"/>
              <a:t> client like </a:t>
            </a:r>
            <a:r>
              <a:rPr lang="en-US" dirty="0" err="1" smtClean="0"/>
              <a:t>PuTTY</a:t>
            </a:r>
            <a:r>
              <a:rPr lang="en-US" dirty="0" smtClean="0"/>
              <a:t> to connect to the remote workstation that we</a:t>
            </a:r>
            <a:r>
              <a:rPr lang="en-US" baseline="0" dirty="0" smtClean="0"/>
              <a:t> assign to you. You'll need to </a:t>
            </a:r>
            <a:r>
              <a:rPr lang="en-US" baseline="0" dirty="0" err="1" smtClean="0"/>
              <a:t>ssh</a:t>
            </a:r>
            <a:r>
              <a:rPr lang="en-US" baseline="0" dirty="0" smtClean="0"/>
              <a:t> into your assigned workstation in order to issue Chef commands.</a:t>
            </a:r>
          </a:p>
          <a:p>
            <a:endParaRPr lang="en-US" baseline="0" dirty="0" smtClean="0"/>
          </a:p>
          <a:p>
            <a:r>
              <a:rPr lang="en-US" baseline="0" dirty="0" smtClean="0"/>
              <a:t>You can also use the </a:t>
            </a:r>
            <a:r>
              <a:rPr lang="en-US" baseline="0" dirty="0" err="1" smtClean="0"/>
              <a:t>ssh</a:t>
            </a:r>
            <a:r>
              <a:rPr lang="en-US" baseline="0" dirty="0" smtClean="0"/>
              <a:t> client to configure Chef recipes or you can use Sublime in remote mode if you are not comfortable using Linux editors like VIM (vi), </a:t>
            </a:r>
            <a:r>
              <a:rPr lang="en-US" baseline="0" dirty="0" err="1" smtClean="0"/>
              <a:t>Emacs</a:t>
            </a:r>
            <a:r>
              <a:rPr lang="en-US" baseline="0" dirty="0" smtClean="0"/>
              <a:t>, or Nano.</a:t>
            </a:r>
          </a:p>
          <a:p>
            <a:endParaRPr lang="en-US" baseline="0" dirty="0" smtClean="0"/>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357879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961681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982721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16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208421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6491340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Chef is not, in itself, a solution to your infrastructure problems.  Chef is an automation framework.  You bring the domain expertise about your</a:t>
            </a:r>
            <a:r>
              <a:rPr lang="en-US" baseline="0" dirty="0" smtClean="0"/>
              <a:t> </a:t>
            </a:r>
            <a:r>
              <a:rPr lang="en-US" dirty="0" smtClean="0"/>
              <a:t>own business and its problems.  Chef provides a platform for modeling solutions to those problems.  Our job in this class is to work together to teach you how to express solutions to your unique problems with Chef.  Together we get unicorns and rainbows, but we can't have one without the other.</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242156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621226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520476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sz="900" dirty="0" smtClean="0"/>
              <a:t>Chef can automate how you build, deploy, and manage your infrastructure. Your infrastructure becomes as </a:t>
            </a:r>
            <a:r>
              <a:rPr lang="en-US" sz="900" dirty="0" err="1" smtClean="0"/>
              <a:t>versionable</a:t>
            </a:r>
            <a:r>
              <a:rPr lang="en-US" sz="900" dirty="0" smtClean="0"/>
              <a:t>, testable, and repeatable as application code enabling you to automate the process of configuring, deploying and scaling servers and applications</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90623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sz="1200" dirty="0" smtClean="0"/>
              <a:t>Chef is a large set of tools that are able to be used on multiple platforms and in numerous configurations. We will have time to only explore some of its most fundamental pieces.</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sz="1200"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sz="1200" dirty="0" smtClean="0"/>
              <a:t>Learning Chef is like learning a language. You will reach fluency very fast but it will take practice until you become comfortable.</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sz="1200"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260911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smtClean="0"/>
              <a:t>Ask Me Anything</a:t>
            </a:r>
            <a:r>
              <a:rPr lang="en-US" sz="1200" dirty="0" smtClean="0"/>
              <a:t>: All of us are coming here with </a:t>
            </a:r>
            <a:r>
              <a:rPr lang="en-US" sz="1200" i="1" dirty="0" smtClean="0"/>
              <a:t>unique </a:t>
            </a:r>
            <a:r>
              <a:rPr lang="en-US" sz="1200" dirty="0" smtClean="0"/>
              <a:t>experiences and from </a:t>
            </a:r>
            <a:r>
              <a:rPr lang="en-US" sz="1200" i="1" dirty="0" smtClean="0"/>
              <a:t>unique </a:t>
            </a:r>
            <a:r>
              <a:rPr lang="en-US" sz="1200" dirty="0" smtClean="0"/>
              <a:t>teams that are using Chef in </a:t>
            </a:r>
            <a:r>
              <a:rPr lang="en-US" sz="1200" i="1" dirty="0" smtClean="0"/>
              <a:t>unique </a:t>
            </a:r>
            <a:r>
              <a:rPr lang="en-US" sz="1200" dirty="0" smtClean="0"/>
              <a:t>ways. It is important that we answer your questions and set you on the path to find more.</a:t>
            </a:r>
          </a:p>
          <a:p>
            <a:endParaRPr lang="en-US" sz="1200" dirty="0" smtClean="0"/>
          </a:p>
          <a:p>
            <a:r>
              <a:rPr lang="en-US" sz="1200" b="1" dirty="0" smtClean="0"/>
              <a:t>Break It</a:t>
            </a:r>
            <a:r>
              <a:rPr lang="en-US" sz="1200" dirty="0" smtClean="0"/>
              <a:t>: If everything works the first time go back and make some changes. Break it! It's rare that you have a safe space like this to explore. Sometimes its more important to know what something looks like when it does not work than when it does work.</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6769617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87298997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3.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4.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5.xml"/></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6.xml"/></Relationships>
</file>

<file path=ppt/slideLayouts/_rels/slideLayout1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7.xml"/></Relationships>
</file>

<file path=ppt/slideLayouts/_rels/slideLayout1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8.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slideMaster" Target="../slideMasters/slideMaster1.xml"/><Relationship Id="rId1" Type="http://schemas.openxmlformats.org/officeDocument/2006/relationships/themeOverride" Target="../theme/themeOverride9.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cxnSp>
        <p:nvCxnSpPr>
          <p:cNvPr id="7" name="Straight Connector 6"/>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sp>
        <p:nvSpPr>
          <p:cNvPr id="18"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9"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Holder 6"/>
          <p:cNvSpPr txBox="1">
            <a:spLocks/>
          </p:cNvSpPr>
          <p:nvPr userDrawn="1"/>
        </p:nvSpPr>
        <p:spPr>
          <a:xfrm>
            <a:off x="10651999" y="11582401"/>
            <a:ext cx="321733" cy="656591"/>
          </a:xfrm>
          <a:prstGeom prst="rect">
            <a:avLst/>
          </a:prstGeom>
        </p:spPr>
        <p:txBody>
          <a:bodyPr vert="horz" lIns="0" tIns="0" rIns="0" bIns="0" rtlCol="0" anchor="ctr"/>
          <a:lstStyle>
            <a:defPPr>
              <a:defRPr lang="en-US"/>
            </a:defPPr>
            <a:lvl1pPr marL="0" algn="r" defTabSz="914363" rtl="0" eaLnBrk="1" latinLnBrk="0" hangingPunct="1">
              <a:defRPr sz="1600" b="0" i="0" kern="1200">
                <a:solidFill>
                  <a:schemeClr val="tx1"/>
                </a:solidFill>
                <a:latin typeface="Gill Sans MT"/>
                <a:ea typeface="+mn-ea"/>
                <a:cs typeface="Gill Sans MT"/>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33866"/>
            <a:fld id="{81D60167-4931-47E6-BA6A-407CBD079E47}" type="slidenum">
              <a:rPr lang="en-US" sz="2133" smtClean="0"/>
              <a:pPr marL="33866"/>
              <a:t>‹#›</a:t>
            </a:fld>
            <a:endParaRPr lang="en-US" sz="2133" dirty="0"/>
          </a:p>
        </p:txBody>
      </p:sp>
      <p:sp>
        <p:nvSpPr>
          <p:cNvPr id="12" name="object 41"/>
          <p:cNvSpPr txBox="1">
            <a:spLocks/>
          </p:cNvSpPr>
          <p:nvPr userDrawn="1"/>
        </p:nvSpPr>
        <p:spPr>
          <a:xfrm>
            <a:off x="10430933" y="11582401"/>
            <a:ext cx="711200" cy="328231"/>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2133" dirty="0" smtClean="0"/>
              <a:t>1-</a:t>
            </a:r>
            <a:endParaRPr lang="en-US" sz="2133" dirty="0"/>
          </a:p>
        </p:txBody>
      </p:sp>
      <p:sp>
        <p:nvSpPr>
          <p:cNvPr id="15"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a:t>
            </a:r>
            <a:endParaRPr lang="en-US" sz="1867" b="0" dirty="0">
              <a:solidFill>
                <a:srgbClr val="7D868C"/>
              </a:solidFill>
              <a:latin typeface="+mn-lt"/>
              <a:cs typeface="Arial" panose="020B0604020202020204" pitchFamily="34" charset="0"/>
            </a:endParaRPr>
          </a:p>
        </p:txBody>
      </p:sp>
      <p:sp>
        <p:nvSpPr>
          <p:cNvPr id="17" name="Text Placeholder 4"/>
          <p:cNvSpPr>
            <a:spLocks noGrp="1"/>
          </p:cNvSpPr>
          <p:nvPr>
            <p:ph type="body" sz="quarter" idx="12"/>
          </p:nvPr>
        </p:nvSpPr>
        <p:spPr>
          <a:xfrm>
            <a:off x="677333" y="1856198"/>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7010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roblem and Success">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sp>
        <p:nvSpPr>
          <p:cNvPr id="12" name="Title 1"/>
          <p:cNvSpPr txBox="1">
            <a:spLocks/>
          </p:cNvSpPr>
          <p:nvPr userDrawn="1"/>
        </p:nvSpPr>
        <p:spPr bwMode="white">
          <a:xfrm>
            <a:off x="8236089"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Success</a:t>
            </a:r>
            <a:endParaRPr lang="en-US" sz="5867" dirty="0"/>
          </a:p>
        </p:txBody>
      </p:sp>
      <p:sp>
        <p:nvSpPr>
          <p:cNvPr id="13" name="Title 1"/>
          <p:cNvSpPr txBox="1">
            <a:spLocks/>
          </p:cNvSpPr>
          <p:nvPr userDrawn="1"/>
        </p:nvSpPr>
        <p:spPr bwMode="white">
          <a:xfrm>
            <a:off x="622767"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Problem</a:t>
            </a:r>
            <a:endParaRPr lang="en-US" sz="5867" dirty="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60729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5" hasCustomPrompt="1"/>
          </p:nvPr>
        </p:nvSpPr>
        <p:spPr>
          <a:xfrm>
            <a:off x="593330" y="268017"/>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Pros</a:t>
            </a:r>
            <a:endParaRPr lang="en-US" dirty="0"/>
          </a:p>
        </p:txBody>
      </p:sp>
      <p:sp>
        <p:nvSpPr>
          <p:cNvPr id="19" name="Text Placeholder 14"/>
          <p:cNvSpPr>
            <a:spLocks noGrp="1"/>
          </p:cNvSpPr>
          <p:nvPr>
            <p:ph type="body" sz="quarter" idx="16" hasCustomPrompt="1"/>
          </p:nvPr>
        </p:nvSpPr>
        <p:spPr>
          <a:xfrm>
            <a:off x="8204722" y="259541"/>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Cons</a:t>
            </a:r>
            <a:endParaRPr lang="en-US" dirty="0"/>
          </a:p>
        </p:txBody>
      </p:sp>
    </p:spTree>
    <p:extLst>
      <p:ext uri="{BB962C8B-B14F-4D97-AF65-F5344CB8AC3E}">
        <p14:creationId xmlns:p14="http://schemas.microsoft.com/office/powerpoint/2010/main" val="35997061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8" name="Rectangle 7"/>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9" name="TextBox 8"/>
          <p:cNvSpPr txBox="1"/>
          <p:nvPr userDrawn="1"/>
        </p:nvSpPr>
        <p:spPr bwMode="white">
          <a:xfrm>
            <a:off x="136959" y="488145"/>
            <a:ext cx="15028044"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pic>
        <p:nvPicPr>
          <p:cNvPr id="2" name="Picture 1"/>
          <p:cNvPicPr>
            <a:picLocks noChangeAspect="1"/>
          </p:cNvPicPr>
          <p:nvPr userDrawn="1"/>
        </p:nvPicPr>
        <p:blipFill>
          <a:blip r:embed="rId2"/>
          <a:stretch>
            <a:fillRect/>
          </a:stretch>
        </p:blipFill>
        <p:spPr>
          <a:xfrm>
            <a:off x="11716438" y="318789"/>
            <a:ext cx="4174037" cy="3246473"/>
          </a:xfrm>
          <a:prstGeom prst="rect">
            <a:avLst/>
          </a:prstGeom>
        </p:spPr>
      </p:pic>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Discussion</a:t>
            </a:r>
            <a:endParaRPr lang="en-US" dirty="0"/>
          </a:p>
        </p:txBody>
      </p:sp>
      <p:sp>
        <p:nvSpPr>
          <p:cNvPr id="7" name="Subtitle 2"/>
          <p:cNvSpPr>
            <a:spLocks noGrp="1"/>
          </p:cNvSpPr>
          <p:nvPr>
            <p:ph type="subTitle" idx="1" hasCustomPrompt="1"/>
          </p:nvPr>
        </p:nvSpPr>
        <p:spPr bwMode="white">
          <a:xfrm>
            <a:off x="3013753" y="3505071"/>
            <a:ext cx="10974132" cy="2544287"/>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About what …</a:t>
            </a:r>
          </a:p>
          <a:p>
            <a:r>
              <a:rPr lang="en-US" dirty="0" smtClean="0"/>
              <a:t>About this …</a:t>
            </a:r>
          </a:p>
          <a:p>
            <a:r>
              <a:rPr lang="en-US" dirty="0" smtClean="0"/>
              <a:t>Something about …</a:t>
            </a:r>
          </a:p>
          <a:p>
            <a:r>
              <a:rPr lang="en-US" dirty="0" smtClean="0"/>
              <a:t>And maybe another about?</a:t>
            </a:r>
          </a:p>
        </p:txBody>
      </p:sp>
    </p:spTree>
    <p:extLst>
      <p:ext uri="{BB962C8B-B14F-4D97-AF65-F5344CB8AC3E}">
        <p14:creationId xmlns:p14="http://schemas.microsoft.com/office/powerpoint/2010/main" val="241019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ocs Sit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1211227" y="1337150"/>
            <a:ext cx="14332405" cy="566391"/>
          </a:xfrm>
          <a:ln>
            <a:noFill/>
          </a:ln>
        </p:spPr>
        <p:style>
          <a:lnRef idx="2">
            <a:schemeClr val="accent1"/>
          </a:lnRef>
          <a:fillRef idx="1">
            <a:schemeClr val="lt1"/>
          </a:fillRef>
          <a:effectRef idx="0">
            <a:schemeClr val="accent1"/>
          </a:effectRef>
          <a:fontRef idx="none"/>
        </p:style>
        <p:txBody>
          <a:bodyPr lIns="91440" tIns="0" bIns="0" anchor="ctr" anchorCtr="0">
            <a:normAutofit/>
          </a:bodyPr>
          <a:lstStyle>
            <a:lvl1pPr marL="0" indent="0">
              <a:buNone/>
              <a:defRPr sz="4267">
                <a:solidFill>
                  <a:srgbClr val="3E4346"/>
                </a:solidFill>
                <a:latin typeface="Inconsolata"/>
                <a:cs typeface="Inconsolata"/>
              </a:defRPr>
            </a:lvl1pPr>
          </a:lstStyle>
          <a:p>
            <a:pPr lvl="0"/>
            <a:r>
              <a:rPr lang="en-US" dirty="0" smtClean="0"/>
              <a:t>https://</a:t>
            </a:r>
            <a:r>
              <a:rPr lang="en-US" dirty="0" err="1" smtClean="0"/>
              <a:t>docs.chef.io</a:t>
            </a:r>
            <a:r>
              <a:rPr lang="en-US" dirty="0" smtClean="0"/>
              <a:t>/chef/</a:t>
            </a:r>
            <a:r>
              <a:rPr lang="en-US" dirty="0" err="1" smtClean="0"/>
              <a:t>resources.html</a:t>
            </a:r>
            <a:endParaRPr lang="en-US" dirty="0"/>
          </a:p>
        </p:txBody>
      </p:sp>
      <p:sp>
        <p:nvSpPr>
          <p:cNvPr id="15" name="Picture Placeholder 14"/>
          <p:cNvSpPr>
            <a:spLocks noGrp="1"/>
          </p:cNvSpPr>
          <p:nvPr>
            <p:ph type="pic" sz="quarter" idx="12"/>
          </p:nvPr>
        </p:nvSpPr>
        <p:spPr>
          <a:xfrm>
            <a:off x="1211096" y="2099733"/>
            <a:ext cx="14350936" cy="6334287"/>
          </a:xfrm>
        </p:spPr>
        <p:txBody>
          <a:bodyPr/>
          <a:lstStyle/>
          <a:p>
            <a:r>
              <a:rPr lang="en-US" dirty="0" smtClean="0"/>
              <a:t>Drag picture to placeholder or click icon to add</a:t>
            </a:r>
            <a:endParaRPr lang="en-US" dirty="0"/>
          </a:p>
        </p:txBody>
      </p:sp>
      <p:sp>
        <p:nvSpPr>
          <p:cNvPr id="2" name="Title 1"/>
          <p:cNvSpPr>
            <a:spLocks noGrp="1"/>
          </p:cNvSpPr>
          <p:nvPr>
            <p:ph type="title" hasCustomPrompt="1"/>
          </p:nvPr>
        </p:nvSpPr>
        <p:spPr>
          <a:xfrm>
            <a:off x="1207721" y="304800"/>
            <a:ext cx="14337079" cy="827577"/>
          </a:xfrm>
        </p:spPr>
        <p:txBody>
          <a:bodyPr/>
          <a:lstStyle>
            <a:lvl1pPr>
              <a:defRPr sz="5867" baseline="0"/>
            </a:lvl1pPr>
          </a:lstStyle>
          <a:p>
            <a:r>
              <a:rPr lang="en-US" dirty="0" smtClean="0"/>
              <a:t>Documentation</a:t>
            </a:r>
            <a:endParaRPr lang="en-US" dirty="0"/>
          </a:p>
        </p:txBody>
      </p:sp>
      <p:sp>
        <p:nvSpPr>
          <p:cNvPr id="13" name="TextBox 12"/>
          <p:cNvSpPr txBox="1"/>
          <p:nvPr userDrawn="1"/>
        </p:nvSpPr>
        <p:spPr bwMode="white">
          <a:xfrm>
            <a:off x="11234895" y="-1165188"/>
            <a:ext cx="1219200" cy="1219200"/>
          </a:xfrm>
          <a:prstGeom prst="rect">
            <a:avLst/>
          </a:prstGeom>
        </p:spPr>
        <p:txBody>
          <a:bodyPr vert="horz" wrap="none" lIns="121920" tIns="121920" rIns="121920" bIns="121920" rtlCol="0">
            <a:normAutofit/>
          </a:bodyPr>
          <a:lstStyle/>
          <a:p>
            <a:endParaRPr lang="en-US" sz="3200" dirty="0" smtClean="0"/>
          </a:p>
        </p:txBody>
      </p:sp>
    </p:spTree>
    <p:extLst>
      <p:ext uri="{BB962C8B-B14F-4D97-AF65-F5344CB8AC3E}">
        <p14:creationId xmlns:p14="http://schemas.microsoft.com/office/powerpoint/2010/main" val="35351622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d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Code</a:t>
            </a:r>
            <a:endParaRPr lang="en-US" dirty="0"/>
          </a:p>
        </p:txBody>
      </p:sp>
      <p:sp>
        <p:nvSpPr>
          <p:cNvPr id="16" name="Content Placeholder 3"/>
          <p:cNvSpPr>
            <a:spLocks noGrp="1"/>
          </p:cNvSpPr>
          <p:nvPr>
            <p:ph sz="quarter" idx="10" hasCustomPrompt="1"/>
          </p:nvPr>
        </p:nvSpPr>
        <p:spPr>
          <a:xfrm>
            <a:off x="609914" y="1348277"/>
            <a:ext cx="14934884"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14" name="Text Placeholder 13"/>
          <p:cNvSpPr>
            <a:spLocks noGrp="1"/>
          </p:cNvSpPr>
          <p:nvPr>
            <p:ph type="body" sz="quarter" idx="11" hasCustomPrompt="1"/>
          </p:nvPr>
        </p:nvSpPr>
        <p:spPr>
          <a:xfrm>
            <a:off x="610834" y="2775887"/>
            <a:ext cx="14925911"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7" name="Text Placeholder 13"/>
          <p:cNvSpPr>
            <a:spLocks noGrp="1"/>
          </p:cNvSpPr>
          <p:nvPr>
            <p:ph type="body" sz="quarter" idx="12" hasCustomPrompt="1"/>
          </p:nvPr>
        </p:nvSpPr>
        <p:spPr>
          <a:xfrm>
            <a:off x="621430" y="3444563"/>
            <a:ext cx="14925911"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22633575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de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Code</a:t>
            </a:r>
            <a:endParaRPr lang="en-US" dirty="0"/>
          </a:p>
        </p:txBody>
      </p:sp>
      <p:sp>
        <p:nvSpPr>
          <p:cNvPr id="16" name="Content Placeholder 3"/>
          <p:cNvSpPr>
            <a:spLocks noGrp="1"/>
          </p:cNvSpPr>
          <p:nvPr>
            <p:ph sz="quarter" idx="10" hasCustomPrompt="1"/>
          </p:nvPr>
        </p:nvSpPr>
        <p:spPr>
          <a:xfrm>
            <a:off x="609914" y="1348277"/>
            <a:ext cx="14934884"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14" name="Text Placeholder 13"/>
          <p:cNvSpPr>
            <a:spLocks noGrp="1"/>
          </p:cNvSpPr>
          <p:nvPr>
            <p:ph type="body" sz="quarter" idx="11" hasCustomPrompt="1"/>
          </p:nvPr>
        </p:nvSpPr>
        <p:spPr>
          <a:xfrm>
            <a:off x="610834" y="2775887"/>
            <a:ext cx="14925911"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7" name="Text Placeholder 13"/>
          <p:cNvSpPr>
            <a:spLocks noGrp="1"/>
          </p:cNvSpPr>
          <p:nvPr>
            <p:ph type="body" sz="quarter" idx="12" hasCustomPrompt="1"/>
          </p:nvPr>
        </p:nvSpPr>
        <p:spPr>
          <a:xfrm>
            <a:off x="621430" y="3444563"/>
            <a:ext cx="14925911"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8" name="Content Placeholder 3"/>
          <p:cNvSpPr>
            <a:spLocks noGrp="1"/>
          </p:cNvSpPr>
          <p:nvPr>
            <p:ph sz="quarter" idx="13"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30157609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de - Content Righ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4" y="1348277"/>
            <a:ext cx="7310937"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7"/>
            <a:ext cx="7285940"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3"/>
            <a:ext cx="7285940"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2664649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de - Content Right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4" y="1348277"/>
            <a:ext cx="7310937"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7"/>
            <a:ext cx="7285940"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3"/>
            <a:ext cx="7285940"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4" name="Content Placeholder 3"/>
          <p:cNvSpPr>
            <a:spLocks noGrp="1"/>
          </p:cNvSpPr>
          <p:nvPr>
            <p:ph sz="quarter" idx="14"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1904579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060817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5588001" y="1807222"/>
            <a:ext cx="5079999" cy="5529556"/>
          </a:xfrm>
          <a:prstGeom prst="rect">
            <a:avLst/>
          </a:prstGeom>
        </p:spPr>
      </p:pic>
      <p:cxnSp>
        <p:nvCxnSpPr>
          <p:cNvPr id="3" name="Straight Connector 2"/>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4" name="Rectangle 3"/>
          <p:cNvSpPr/>
          <p:nvPr userDrawn="1"/>
        </p:nvSpPr>
        <p:spPr bwMode="auto">
          <a:xfrm>
            <a:off x="0" y="0"/>
            <a:ext cx="16256000" cy="9144000"/>
          </a:xfrm>
          <a:prstGeom prst="rect">
            <a:avLst/>
          </a:prstGeom>
          <a:noFill/>
          <a:ln w="6350">
            <a:solidFill>
              <a:srgbClr val="CBCFD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73468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Motivation</a:t>
            </a:r>
            <a:endParaRPr lang="en-US" dirty="0"/>
          </a:p>
        </p:txBody>
      </p:sp>
      <p:grpSp>
        <p:nvGrpSpPr>
          <p:cNvPr id="8" name="Group 7"/>
          <p:cNvGrpSpPr/>
          <p:nvPr userDrawn="1"/>
        </p:nvGrpSpPr>
        <p:grpSpPr>
          <a:xfrm>
            <a:off x="12707286" y="1181819"/>
            <a:ext cx="2574428" cy="2616299"/>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Isosceles Triangle 12"/>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63670" y="610929"/>
            <a:ext cx="3162292" cy="3118372"/>
          </a:xfrm>
          <a:prstGeom prst="rect">
            <a:avLst/>
          </a:prstGeom>
        </p:spPr>
      </p:pic>
      <p:sp>
        <p:nvSpPr>
          <p:cNvPr id="14"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spTree>
    <p:extLst>
      <p:ext uri="{BB962C8B-B14F-4D97-AF65-F5344CB8AC3E}">
        <p14:creationId xmlns:p14="http://schemas.microsoft.com/office/powerpoint/2010/main" val="297428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6"/>
            <a:ext cx="10972800" cy="1337551"/>
          </a:xfrm>
        </p:spPr>
        <p:txBody>
          <a:bodyPr wrap="square" lIns="91440" tIns="91440" rIns="91440" bIns="91440" anchor="ctr" anchorCtr="0">
            <a:noAutofit/>
          </a:bodyPr>
          <a:lstStyle>
            <a:lvl1pPr>
              <a:lnSpc>
                <a:spcPct val="90000"/>
              </a:lnSpc>
              <a:defRPr sz="4800" b="1" spc="0" baseline="0">
                <a:solidFill>
                  <a:schemeClr val="accent1"/>
                </a:solidFill>
              </a:defRPr>
            </a:lvl1pPr>
          </a:lstStyle>
          <a:p>
            <a:r>
              <a:rPr lang="en-US" smtClean="0"/>
              <a:t>Click to edit Master title style</a:t>
            </a:r>
            <a:endParaRPr lang="en-US" dirty="0"/>
          </a:p>
        </p:txBody>
      </p:sp>
      <p:sp>
        <p:nvSpPr>
          <p:cNvPr id="5" name="Subtitle 2"/>
          <p:cNvSpPr>
            <a:spLocks noGrp="1"/>
          </p:cNvSpPr>
          <p:nvPr>
            <p:ph type="subTitle" idx="1"/>
          </p:nvPr>
        </p:nvSpPr>
        <p:spPr bwMode="white">
          <a:xfrm>
            <a:off x="3013752" y="3451138"/>
            <a:ext cx="10972800" cy="554062"/>
          </a:xfrm>
        </p:spPr>
        <p:txBody>
          <a:bodyPr wrap="square" lIns="91440" tIns="91440" rIns="91440" bIns="91440">
            <a:spAutoFit/>
          </a:bodyPr>
          <a:lstStyle>
            <a:lvl1pPr marL="0" indent="0" algn="l">
              <a:lnSpc>
                <a:spcPct val="90000"/>
              </a:lnSpc>
              <a:spcBef>
                <a:spcPts val="0"/>
              </a:spcBef>
              <a:buNone/>
              <a:defRPr sz="2667"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smtClean="0"/>
              <a:t>Click to edit Master subtitle style</a:t>
            </a:r>
            <a:endParaRPr lang="en-US" dirty="0"/>
          </a:p>
        </p:txBody>
      </p:sp>
      <p:sp>
        <p:nvSpPr>
          <p:cNvPr id="9" name="Text Placeholder 7"/>
          <p:cNvSpPr>
            <a:spLocks noGrp="1"/>
          </p:cNvSpPr>
          <p:nvPr>
            <p:ph type="body" sz="quarter" idx="10"/>
          </p:nvPr>
        </p:nvSpPr>
        <p:spPr bwMode="white">
          <a:xfrm>
            <a:off x="3013752" y="4187115"/>
            <a:ext cx="10972800" cy="512897"/>
          </a:xfrm>
        </p:spPr>
        <p:txBody>
          <a:bodyPr wrap="square" lIns="91440" tIns="91440" rIns="91440" bIns="91440">
            <a:spAutoFit/>
          </a:bodyPr>
          <a:lstStyle>
            <a:lvl1pPr marL="0" indent="0">
              <a:buNone/>
              <a:defRPr sz="2133" b="0" baseline="0">
                <a:solidFill>
                  <a:schemeClr val="accent3">
                    <a:lumMod val="50000"/>
                  </a:schemeClr>
                </a:solidFill>
              </a:defRPr>
            </a:lvl1pPr>
            <a:lvl2pPr marL="309026" indent="0">
              <a:buNone/>
              <a:defRPr sz="2133" b="1"/>
            </a:lvl2pPr>
            <a:lvl3pPr marL="609585" indent="0">
              <a:buNone/>
              <a:defRPr sz="2133" b="1"/>
            </a:lvl3pPr>
            <a:lvl4pPr marL="840296" indent="0">
              <a:buNone/>
              <a:defRPr sz="2133" b="1"/>
            </a:lvl4pPr>
            <a:lvl5pPr marL="1068889" indent="0">
              <a:buNone/>
              <a:defRPr sz="2133" b="1"/>
            </a:lvl5pPr>
          </a:lstStyle>
          <a:p>
            <a:pPr lvl="0"/>
            <a:r>
              <a:rPr lang="en-US" smtClean="0"/>
              <a:t>Click to edit Master text styles</a:t>
            </a:r>
          </a:p>
        </p:txBody>
      </p:sp>
      <p:sp>
        <p:nvSpPr>
          <p:cNvPr id="2" name="Footer Placeholder 1"/>
          <p:cNvSpPr>
            <a:spLocks noGrp="1"/>
          </p:cNvSpPr>
          <p:nvPr>
            <p:ph type="ftr" sz="quarter" idx="11"/>
          </p:nvPr>
        </p:nvSpPr>
        <p:spPr/>
        <p:txBody>
          <a:bodyPr/>
          <a:lstStyle/>
          <a:p>
            <a:r>
              <a:rPr lang="en-US" smtClean="0"/>
              <a:t>©2015 Chef Software Inc.</a:t>
            </a:r>
            <a:endParaRPr lang="en-US" dirty="0"/>
          </a:p>
        </p:txBody>
      </p:sp>
      <p:sp>
        <p:nvSpPr>
          <p:cNvPr id="3" name="Slide Number Placeholder 2"/>
          <p:cNvSpPr>
            <a:spLocks noGrp="1"/>
          </p:cNvSpPr>
          <p:nvPr>
            <p:ph type="sldNum" sz="quarter" idx="12"/>
          </p:nvPr>
        </p:nvSpPr>
        <p:spPr/>
        <p:txBody>
          <a:bodyPr/>
          <a:lstStyle/>
          <a:p>
            <a:fld id="{2D3AC244-EF0F-45B5-99B7-04DF836D954E}" type="slidenum">
              <a:rPr lang="en-US" smtClean="0"/>
              <a:t>‹#›</a:t>
            </a:fld>
            <a:endParaRPr lang="en-US" dirty="0"/>
          </a:p>
        </p:txBody>
      </p:sp>
      <p:sp>
        <p:nvSpPr>
          <p:cNvPr id="6" name="Rectangle 5"/>
          <p:cNvSpPr/>
          <p:nvPr userDrawn="1"/>
        </p:nvSpPr>
        <p:spPr bwMode="auto">
          <a:xfrm>
            <a:off x="0" y="0"/>
            <a:ext cx="16256000" cy="9144000"/>
          </a:xfrm>
          <a:prstGeom prst="rect">
            <a:avLst/>
          </a:prstGeom>
          <a:noFill/>
          <a:ln w="6350">
            <a:solidFill>
              <a:srgbClr val="CBCFD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75459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Command - Loca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Command Run - Workstation</a:t>
            </a:r>
            <a:endParaRPr lang="en-US" dirty="0"/>
          </a:p>
        </p:txBody>
      </p:sp>
      <p:sp>
        <p:nvSpPr>
          <p:cNvPr id="16" name="Content Placeholder 3"/>
          <p:cNvSpPr>
            <a:spLocks noGrp="1"/>
          </p:cNvSpPr>
          <p:nvPr>
            <p:ph sz="quarter" idx="10" hasCustomPrompt="1"/>
          </p:nvPr>
        </p:nvSpPr>
        <p:spPr>
          <a:xfrm>
            <a:off x="1121104" y="2315962"/>
            <a:ext cx="14423693" cy="5849089"/>
          </a:xfrm>
          <a:solidFill>
            <a:schemeClr val="accent4">
              <a:lumMod val="50000"/>
            </a:schemeClr>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a:solidFill>
                  <a:srgbClr val="FFFFFF"/>
                </a:solidFill>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1121104" y="1337149"/>
            <a:ext cx="14422528" cy="729785"/>
          </a:xfrm>
          <a:solidFill>
            <a:schemeClr val="accent4">
              <a:lumMod val="50000"/>
            </a:schemeClr>
          </a:solidFill>
        </p:spPr>
        <p:txBody>
          <a:bodyPr lIns="91440" tIns="0" bIns="0" anchor="ctr" anchorCtr="0">
            <a:noAutofit/>
          </a:bodyPr>
          <a:lstStyle>
            <a:lvl1pPr marL="0" indent="0">
              <a:lnSpc>
                <a:spcPct val="100000"/>
              </a:lnSpc>
              <a:buNone/>
              <a:defRPr sz="3733">
                <a:solidFill>
                  <a:schemeClr val="bg1"/>
                </a:solidFill>
                <a:latin typeface="Inconsolata"/>
                <a:cs typeface="Inconsolata"/>
              </a:defRPr>
            </a:lvl1pPr>
          </a:lstStyle>
          <a:p>
            <a:pPr lvl="0"/>
            <a:r>
              <a:rPr lang="en-US" dirty="0" smtClean="0"/>
              <a:t>Enter Command</a:t>
            </a:r>
            <a:endParaRPr lang="en-US" dirty="0"/>
          </a:p>
        </p:txBody>
      </p:sp>
      <p:sp>
        <p:nvSpPr>
          <p:cNvPr id="7" name="Rectangle 6"/>
          <p:cNvSpPr/>
          <p:nvPr userDrawn="1"/>
        </p:nvSpPr>
        <p:spPr bwMode="auto">
          <a:xfrm>
            <a:off x="1120567" y="3237375"/>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3"/>
          <a:stretch>
            <a:fillRect/>
          </a:stretch>
        </p:blipFill>
        <p:spPr>
          <a:xfrm>
            <a:off x="245272" y="1433095"/>
            <a:ext cx="704149" cy="537891"/>
          </a:xfrm>
          <a:prstGeom prst="rect">
            <a:avLst/>
          </a:prstGeom>
        </p:spPr>
      </p:pic>
      <p:sp>
        <p:nvSpPr>
          <p:cNvPr id="11" name="TextBox 10"/>
          <p:cNvSpPr txBox="1"/>
          <p:nvPr userDrawn="1"/>
        </p:nvSpPr>
        <p:spPr bwMode="white">
          <a:xfrm>
            <a:off x="258033" y="2159725"/>
            <a:ext cx="677332" cy="6096000"/>
          </a:xfrm>
          <a:prstGeom prst="rect">
            <a:avLst/>
          </a:prstGeom>
        </p:spPr>
        <p:txBody>
          <a:bodyPr vert="horz" wrap="square" lIns="121920" tIns="121920" rIns="121920" bIns="121920" rtlCol="0" anchor="ctr">
            <a:normAutofit lnSpcReduction="10000"/>
          </a:bodyPr>
          <a:lstStyle/>
          <a:p>
            <a:pPr algn="ctr"/>
            <a:r>
              <a:rPr lang="en-US" sz="3733" b="0" dirty="0" smtClean="0">
                <a:solidFill>
                  <a:schemeClr val="tx1">
                    <a:lumMod val="60000"/>
                    <a:lumOff val="40000"/>
                  </a:schemeClr>
                </a:solidFill>
                <a:latin typeface="Inconsolata"/>
                <a:cs typeface="Inconsolata"/>
              </a:rPr>
              <a:t>workstation</a:t>
            </a:r>
          </a:p>
        </p:txBody>
      </p:sp>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0"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48693" y="868341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1691819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Problem</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pic>
        <p:nvPicPr>
          <p:cNvPr id="3" name="Picture 2"/>
          <p:cNvPicPr>
            <a:picLocks noChangeAspect="1"/>
          </p:cNvPicPr>
          <p:nvPr userDrawn="1"/>
        </p:nvPicPr>
        <p:blipFill>
          <a:blip r:embed="rId2"/>
          <a:stretch>
            <a:fillRect/>
          </a:stretch>
        </p:blipFill>
        <p:spPr>
          <a:xfrm>
            <a:off x="12398685" y="493869"/>
            <a:ext cx="3162292" cy="3162292"/>
          </a:xfrm>
          <a:prstGeom prst="rect">
            <a:avLst/>
          </a:prstGeom>
        </p:spPr>
      </p:pic>
    </p:spTree>
    <p:extLst>
      <p:ext uri="{BB962C8B-B14F-4D97-AF65-F5344CB8AC3E}">
        <p14:creationId xmlns:p14="http://schemas.microsoft.com/office/powerpoint/2010/main" val="3036086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ocs">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solidFill>
                <a:schemeClr val="bg1">
                  <a:lumMod val="85000"/>
                </a:schemeClr>
              </a:solidFill>
            </a:endParaRPr>
          </a:p>
        </p:txBody>
      </p:sp>
      <p:sp>
        <p:nvSpPr>
          <p:cNvPr id="17" name="TextBox 16"/>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DOCS</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Let's Check the Docs…</a:t>
            </a:r>
            <a:endParaRPr lang="en-US" dirty="0"/>
          </a:p>
        </p:txBody>
      </p:sp>
      <p:sp>
        <p:nvSpPr>
          <p:cNvPr id="3" name="TextBox 2"/>
          <p:cNvSpPr txBox="1"/>
          <p:nvPr userDrawn="1"/>
        </p:nvSpPr>
        <p:spPr bwMode="white">
          <a:xfrm>
            <a:off x="3311897" y="7582905"/>
            <a:ext cx="1219200" cy="1219200"/>
          </a:xfrm>
          <a:prstGeom prst="rect">
            <a:avLst/>
          </a:prstGeom>
        </p:spPr>
        <p:txBody>
          <a:bodyPr vert="horz" wrap="none" lIns="121920" tIns="121920" rIns="121920" bIns="121920" rtlCol="0">
            <a:normAutofit/>
          </a:bodyPr>
          <a:lstStyle/>
          <a:p>
            <a:endParaRPr lang="en-US" sz="3200" dirty="0" smtClean="0"/>
          </a:p>
        </p:txBody>
      </p:sp>
      <p:pic>
        <p:nvPicPr>
          <p:cNvPr id="18" name="Picture 17"/>
          <p:cNvPicPr>
            <a:picLocks noChangeAspect="1"/>
          </p:cNvPicPr>
          <p:nvPr userDrawn="1"/>
        </p:nvPicPr>
        <p:blipFill>
          <a:blip r:embed="rId2"/>
          <a:stretch>
            <a:fillRect/>
          </a:stretch>
        </p:blipFill>
        <p:spPr>
          <a:xfrm>
            <a:off x="12729067" y="839919"/>
            <a:ext cx="2613464" cy="2613464"/>
          </a:xfrm>
          <a:prstGeom prst="rect">
            <a:avLst/>
          </a:prstGeom>
        </p:spPr>
      </p:pic>
      <p:sp>
        <p:nvSpPr>
          <p:cNvPr id="12"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An excerpt from the docs that someone has so lovingly written … regurgitated here in snappy bullet points or maybe an excerpt or a synopsis.</a:t>
            </a:r>
          </a:p>
        </p:txBody>
      </p:sp>
      <p:sp>
        <p:nvSpPr>
          <p:cNvPr id="10" name="Content Placeholder 3"/>
          <p:cNvSpPr>
            <a:spLocks noGrp="1"/>
          </p:cNvSpPr>
          <p:nvPr>
            <p:ph sz="quarter" idx="13"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1909799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
        <p:nvSpPr>
          <p:cNvPr id="14" name="Content Placeholder 3"/>
          <p:cNvSpPr>
            <a:spLocks noGrp="1"/>
          </p:cNvSpPr>
          <p:nvPr>
            <p:ph sz="quarter" idx="13"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351360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Lab  - Objectiv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LAB</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9" name="TextBox 18"/>
          <p:cNvSpPr txBox="1"/>
          <p:nvPr userDrawn="1"/>
        </p:nvSpPr>
        <p:spPr bwMode="white">
          <a:xfrm>
            <a:off x="2925924" y="5316750"/>
            <a:ext cx="11018907" cy="1631135"/>
          </a:xfrm>
          <a:prstGeom prst="rect">
            <a:avLst/>
          </a:prstGeom>
        </p:spPr>
        <p:txBody>
          <a:bodyPr vert="horz" wrap="square" lIns="121920" tIns="121920" rIns="121920" bIns="121920" rtlCol="0">
            <a:normAutofit/>
          </a:bodyPr>
          <a:lstStyle/>
          <a:p>
            <a:endParaRPr lang="en-US" sz="3200" dirty="0" smtClean="0"/>
          </a:p>
        </p:txBody>
      </p:sp>
      <p:sp>
        <p:nvSpPr>
          <p:cNvPr id="25" name="TextBox 24"/>
          <p:cNvSpPr txBox="1"/>
          <p:nvPr userDrawn="1"/>
        </p:nvSpPr>
        <p:spPr bwMode="white">
          <a:xfrm>
            <a:off x="2228684" y="5129978"/>
            <a:ext cx="11778401" cy="784439"/>
          </a:xfrm>
          <a:prstGeom prst="rect">
            <a:avLst/>
          </a:prstGeom>
        </p:spPr>
        <p:txBody>
          <a:bodyPr vert="horz" wrap="square" lIns="121920" tIns="121920" rIns="121920" bIns="121920" rtlCol="0">
            <a:normAutofit/>
          </a:bodyPr>
          <a:lstStyle/>
          <a:p>
            <a:r>
              <a:rPr lang="en-US" sz="3200" b="1" dirty="0" smtClean="0"/>
              <a:t>OBJECTIVE:</a:t>
            </a:r>
            <a:endParaRPr lang="en-US" sz="3200" b="1" dirty="0"/>
          </a:p>
        </p:txBody>
      </p:sp>
      <p:sp>
        <p:nvSpPr>
          <p:cNvPr id="9" name="Text Placeholder 8"/>
          <p:cNvSpPr>
            <a:spLocks noGrp="1"/>
          </p:cNvSpPr>
          <p:nvPr>
            <p:ph type="body" sz="quarter" idx="10" hasCustomPrompt="1"/>
          </p:nvPr>
        </p:nvSpPr>
        <p:spPr>
          <a:xfrm>
            <a:off x="3012273" y="5989430"/>
            <a:ext cx="11318532" cy="1854956"/>
          </a:xfrm>
        </p:spPr>
        <p:txBody>
          <a:bodyPr>
            <a:normAutofit/>
          </a:bodyPr>
          <a:lstStyle>
            <a:lvl1pPr marL="0" indent="0">
              <a:buFont typeface="+mj-lt"/>
              <a:buNone/>
              <a:defRPr sz="2400" baseline="0"/>
            </a:lvl1pPr>
          </a:lstStyle>
          <a:p>
            <a:pPr lvl="0"/>
            <a:r>
              <a:rPr lang="en-US" dirty="0" smtClean="0"/>
              <a:t>A concrete list of steps to accomplish.</a:t>
            </a:r>
          </a:p>
          <a:p>
            <a:pPr lvl="0"/>
            <a:endParaRPr lang="en-US" dirty="0" smtClean="0"/>
          </a:p>
          <a:p>
            <a:pPr lvl="0"/>
            <a:r>
              <a:rPr lang="en-US" dirty="0" smtClean="0"/>
              <a:t>One</a:t>
            </a:r>
          </a:p>
          <a:p>
            <a:pPr lvl="0"/>
            <a:r>
              <a:rPr lang="en-US" dirty="0" smtClean="0"/>
              <a:t>Two</a:t>
            </a:r>
          </a:p>
        </p:txBody>
      </p:sp>
      <p:sp>
        <p:nvSpPr>
          <p:cNvPr id="13" name="Content Placeholder 12"/>
          <p:cNvSpPr>
            <a:spLocks noGrp="1"/>
          </p:cNvSpPr>
          <p:nvPr>
            <p:ph sz="quarter" idx="11" hasCustomPrompt="1"/>
          </p:nvPr>
        </p:nvSpPr>
        <p:spPr>
          <a:xfrm>
            <a:off x="3017561" y="3462898"/>
            <a:ext cx="11319040" cy="1528233"/>
          </a:xfrm>
        </p:spPr>
        <p:txBody>
          <a:bodyPr anchor="ctr">
            <a:normAutofit/>
          </a:bodyPr>
          <a:lstStyle>
            <a:lvl1pPr marL="121917" indent="0">
              <a:spcBef>
                <a:spcPts val="800"/>
              </a:spcBef>
              <a:buNone/>
              <a:defRPr sz="3733" i="1" baseline="0">
                <a:solidFill>
                  <a:schemeClr val="bg1">
                    <a:lumMod val="50000"/>
                  </a:schemeClr>
                </a:solidFill>
              </a:defRPr>
            </a:lvl1pPr>
          </a:lstStyle>
          <a:p>
            <a:pPr lvl="0"/>
            <a:r>
              <a:rPr lang="en-US" dirty="0" smtClean="0"/>
              <a:t>Should I use a leading question that gives an overview of the lab?</a:t>
            </a:r>
            <a:endParaRPr lang="en-US" dirty="0"/>
          </a:p>
        </p:txBody>
      </p:sp>
      <p:pic>
        <p:nvPicPr>
          <p:cNvPr id="30" name="Picture 29"/>
          <p:cNvPicPr>
            <a:picLocks noChangeAspect="1"/>
          </p:cNvPicPr>
          <p:nvPr userDrawn="1"/>
        </p:nvPicPr>
        <p:blipFill>
          <a:blip r:embed="rId2"/>
          <a:stretch>
            <a:fillRect/>
          </a:stretch>
        </p:blipFill>
        <p:spPr>
          <a:xfrm>
            <a:off x="12771610" y="551454"/>
            <a:ext cx="3118372" cy="3162292"/>
          </a:xfrm>
          <a:prstGeom prst="rect">
            <a:avLst/>
          </a:prstGeom>
        </p:spPr>
      </p:pic>
    </p:spTree>
    <p:extLst>
      <p:ext uri="{BB962C8B-B14F-4D97-AF65-F5344CB8AC3E}">
        <p14:creationId xmlns:p14="http://schemas.microsoft.com/office/powerpoint/2010/main" val="1073754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ab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LAB</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8" name="Picture 7"/>
          <p:cNvPicPr>
            <a:picLocks noChangeAspect="1"/>
          </p:cNvPicPr>
          <p:nvPr userDrawn="1"/>
        </p:nvPicPr>
        <p:blipFill>
          <a:blip r:embed="rId2"/>
          <a:stretch>
            <a:fillRect/>
          </a:stretch>
        </p:blipFill>
        <p:spPr>
          <a:xfrm>
            <a:off x="12771610" y="551454"/>
            <a:ext cx="3118372" cy="3162292"/>
          </a:xfrm>
          <a:prstGeom prst="rect">
            <a:avLst/>
          </a:prstGeom>
        </p:spPr>
      </p:pic>
    </p:spTree>
    <p:extLst>
      <p:ext uri="{BB962C8B-B14F-4D97-AF65-F5344CB8AC3E}">
        <p14:creationId xmlns:p14="http://schemas.microsoft.com/office/powerpoint/2010/main" val="1858558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Exercis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6"/>
            <a:ext cx="12824551" cy="1540524"/>
          </a:xfrm>
          <a:prstGeom prst="rect">
            <a:avLst/>
          </a:prstGeom>
          <a:noFill/>
          <a:ln>
            <a:noFill/>
          </a:ln>
          <a:effectLst/>
        </p:spPr>
        <p:txBody>
          <a:bodyPr vert="horz" wrap="square" lIns="121920" tIns="121920" rIns="121920" bIns="121920" rtlCol="0" anchor="ctr">
            <a:noAutofit/>
          </a:bodyPr>
          <a:lstStyle/>
          <a:p>
            <a:r>
              <a:rPr lang="en-US" sz="10666" b="0" cap="none" spc="0" dirty="0" smtClean="0">
                <a:ln w="18415" cmpd="sng">
                  <a:solidFill>
                    <a:srgbClr val="FFFFFF"/>
                  </a:solidFill>
                  <a:prstDash val="solid"/>
                </a:ln>
                <a:solidFill>
                  <a:schemeClr val="bg1">
                    <a:lumMod val="65000"/>
                    <a:alpha val="50000"/>
                  </a:schemeClr>
                </a:solidFill>
                <a:effectLst/>
              </a:rPr>
              <a:t>EXERCISE</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Exercise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9" name="Picture 8"/>
          <p:cNvPicPr>
            <a:picLocks noChangeAspect="1"/>
          </p:cNvPicPr>
          <p:nvPr userDrawn="1"/>
        </p:nvPicPr>
        <p:blipFill>
          <a:blip r:embed="rId2"/>
          <a:stretch>
            <a:fillRect/>
          </a:stretch>
        </p:blipFill>
        <p:spPr>
          <a:xfrm>
            <a:off x="12429190" y="482873"/>
            <a:ext cx="3162292" cy="3162292"/>
          </a:xfrm>
          <a:prstGeom prst="rect">
            <a:avLst/>
          </a:prstGeom>
        </p:spPr>
      </p:pic>
    </p:spTree>
    <p:extLst>
      <p:ext uri="{BB962C8B-B14F-4D97-AF65-F5344CB8AC3E}">
        <p14:creationId xmlns:p14="http://schemas.microsoft.com/office/powerpoint/2010/main" val="33615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COMMIT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Commit Your Work</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latin typeface="Inconsolata"/>
                <a:cs typeface="Inconsolata"/>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err="1" smtClean="0"/>
              <a:t>git</a:t>
            </a:r>
            <a:r>
              <a:rPr lang="en-US" dirty="0" smtClean="0"/>
              <a:t> add .</a:t>
            </a:r>
          </a:p>
          <a:p>
            <a:r>
              <a:rPr lang="en-US" dirty="0" err="1" smtClean="0"/>
              <a:t>git</a:t>
            </a:r>
            <a:r>
              <a:rPr lang="en-US" dirty="0" smtClean="0"/>
              <a:t> commit -m "message"</a:t>
            </a:r>
          </a:p>
        </p:txBody>
      </p:sp>
      <p:pic>
        <p:nvPicPr>
          <p:cNvPr id="3" name="Picture 2"/>
          <p:cNvPicPr>
            <a:picLocks noChangeAspect="1"/>
          </p:cNvPicPr>
          <p:nvPr userDrawn="1"/>
        </p:nvPicPr>
        <p:blipFill>
          <a:blip r:embed="rId2"/>
          <a:stretch>
            <a:fillRect/>
          </a:stretch>
        </p:blipFill>
        <p:spPr>
          <a:xfrm>
            <a:off x="13170632" y="298921"/>
            <a:ext cx="2608891" cy="3478521"/>
          </a:xfrm>
          <a:prstGeom prst="rect">
            <a:avLst/>
          </a:prstGeom>
        </p:spPr>
      </p:pic>
    </p:spTree>
    <p:extLst>
      <p:ext uri="{BB962C8B-B14F-4D97-AF65-F5344CB8AC3E}">
        <p14:creationId xmlns:p14="http://schemas.microsoft.com/office/powerpoint/2010/main" val="397371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9056"/>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609601" y="1524000"/>
            <a:ext cx="14938964" cy="7010400"/>
          </a:xfrm>
          <a:prstGeom prst="rect">
            <a:avLst/>
          </a:prstGeom>
        </p:spPr>
        <p:txBody>
          <a:bodyPr vert="horz" wrap="square"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5384800" y="8475134"/>
            <a:ext cx="5486400"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r>
              <a:rPr lang="en-US" dirty="0" smtClean="0"/>
              <a:t>©2015 Chef Software Inc.</a:t>
            </a:r>
            <a:endParaRPr lang="en-US" dirty="0"/>
          </a:p>
        </p:txBody>
      </p:sp>
      <p:sp>
        <p:nvSpPr>
          <p:cNvPr id="6" name="Slide Number Placeholder 5"/>
          <p:cNvSpPr>
            <a:spLocks noGrp="1"/>
          </p:cNvSpPr>
          <p:nvPr>
            <p:ph type="sldNum" sz="quarter" idx="4"/>
          </p:nvPr>
        </p:nvSpPr>
        <p:spPr>
          <a:xfrm>
            <a:off x="11480800" y="8475134"/>
            <a:ext cx="3657600" cy="486833"/>
          </a:xfrm>
          <a:prstGeom prst="rect">
            <a:avLst/>
          </a:prstGeom>
        </p:spPr>
        <p:txBody>
          <a:bodyPr vert="horz" lIns="91440" tIns="45720" rIns="91440" bIns="45720" rtlCol="0" anchor="ctr"/>
          <a:lstStyle>
            <a:lvl1pPr algn="r">
              <a:defRPr sz="1600">
                <a:solidFill>
                  <a:schemeClr val="tx1">
                    <a:tint val="75000"/>
                  </a:schemeClr>
                </a:solidFill>
              </a:defRPr>
            </a:lvl1pPr>
          </a:lstStyle>
          <a:p>
            <a:fld id="{2D3AC244-EF0F-45B5-99B7-04DF836D954E}" type="slidenum">
              <a:rPr lang="en-US" smtClean="0"/>
              <a:t>‹#›</a:t>
            </a:fld>
            <a:endParaRPr lang="en-US" dirty="0"/>
          </a:p>
        </p:txBody>
      </p:sp>
      <p:pic>
        <p:nvPicPr>
          <p:cNvPr id="7" name="Picture 6"/>
          <p:cNvPicPr>
            <a:picLocks noChangeAspect="1"/>
          </p:cNvPicPr>
          <p:nvPr userDrawn="1"/>
        </p:nvPicPr>
        <p:blipFill>
          <a:blip r:embed="rId23" cstate="print">
            <a:extLst>
              <a:ext uri="{28A0092B-C50C-407E-A947-70E740481C1C}">
                <a14:useLocalDpi xmlns:a14="http://schemas.microsoft.com/office/drawing/2010/main" val="0"/>
              </a:ext>
            </a:extLst>
          </a:blip>
          <a:stretch>
            <a:fillRect/>
          </a:stretch>
        </p:blipFill>
        <p:spPr>
          <a:xfrm>
            <a:off x="15142979" y="8178791"/>
            <a:ext cx="950463" cy="1039591"/>
          </a:xfrm>
          <a:prstGeom prst="rect">
            <a:avLst/>
          </a:prstGeom>
        </p:spPr>
      </p:pic>
      <p:sp>
        <p:nvSpPr>
          <p:cNvPr id="8" name="Rectangle 7"/>
          <p:cNvSpPr/>
          <p:nvPr userDrawn="1"/>
        </p:nvSpPr>
        <p:spPr bwMode="auto">
          <a:xfrm>
            <a:off x="0" y="0"/>
            <a:ext cx="16256000" cy="9144000"/>
          </a:xfrm>
          <a:prstGeom prst="rect">
            <a:avLst/>
          </a:prstGeom>
          <a:noFill/>
          <a:ln w="3175">
            <a:solidFill>
              <a:srgbClr val="CBCFD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254862669"/>
      </p:ext>
    </p:extLst>
  </p:cSld>
  <p:clrMap bg1="lt1" tx1="dk1" bg2="lt2" tx2="dk2" accent1="accent1" accent2="accent2" accent3="accent3" accent4="accent4" accent5="accent5" accent6="accent6" hlink="hlink" folHlink="folHlink"/>
  <p:sldLayoutIdLst>
    <p:sldLayoutId id="2147483789" r:id="rId1"/>
    <p:sldLayoutId id="2147483775" r:id="rId2"/>
    <p:sldLayoutId id="2147483783" r:id="rId3"/>
    <p:sldLayoutId id="2147483777" r:id="rId4"/>
    <p:sldLayoutId id="2147483772" r:id="rId5"/>
    <p:sldLayoutId id="2147483781" r:id="rId6"/>
    <p:sldLayoutId id="2147483768" r:id="rId7"/>
    <p:sldLayoutId id="2147483782" r:id="rId8"/>
    <p:sldLayoutId id="2147483785" r:id="rId9"/>
    <p:sldLayoutId id="2147483770" r:id="rId10"/>
    <p:sldLayoutId id="2147483774" r:id="rId11"/>
    <p:sldLayoutId id="2147483771" r:id="rId12"/>
    <p:sldLayoutId id="2147483776" r:id="rId13"/>
    <p:sldLayoutId id="2147483764" r:id="rId14"/>
    <p:sldLayoutId id="2147483780" r:id="rId15"/>
    <p:sldLayoutId id="2147483766" r:id="rId16"/>
    <p:sldLayoutId id="2147483779" r:id="rId17"/>
    <p:sldLayoutId id="2147483767" r:id="rId18"/>
    <p:sldLayoutId id="2147483723" r:id="rId19"/>
    <p:sldLayoutId id="2147483790" r:id="rId20"/>
    <p:sldLayoutId id="2147483791" r:id="rId2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dt="0"/>
  <p:txStyles>
    <p:title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p:titleStyle>
    <p:body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5120" userDrawn="1">
          <p15:clr>
            <a:srgbClr val="F26B43"/>
          </p15:clr>
        </p15:guide>
        <p15:guide id="2" orient="horz" pos="2880" userDrawn="1">
          <p15:clr>
            <a:srgbClr val="F26B43"/>
          </p15:clr>
        </p15:guide>
        <p15:guide id="3" orient="horz" pos="384" userDrawn="1">
          <p15:clr>
            <a:srgbClr val="F26B43"/>
          </p15:clr>
        </p15:guide>
        <p15:guide id="4" orient="horz" pos="5376" userDrawn="1">
          <p15:clr>
            <a:srgbClr val="F26B43"/>
          </p15:clr>
        </p15:guide>
        <p15:guide id="5" pos="427" userDrawn="1">
          <p15:clr>
            <a:srgbClr val="F26B43"/>
          </p15:clr>
        </p15:guide>
        <p15:guide id="6" pos="9813" userDrawn="1">
          <p15:clr>
            <a:srgbClr val="F26B43"/>
          </p15:clr>
        </p15:guide>
        <p15:guide id="7" orient="horz" pos="1152" userDrawn="1">
          <p15:clr>
            <a:srgbClr val="F26B43"/>
          </p15:clr>
        </p15:guide>
        <p15:guide id="8" orient="horz" pos="4768" userDrawn="1">
          <p15:clr>
            <a:srgbClr val="F26B43"/>
          </p15:clr>
        </p15:guide>
        <p15:guide id="9" orient="horz" pos="1536"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0.xml"/></Relationships>
</file>

<file path=ppt/slides/_rels/slide10.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bwMode="auto"/>
        <p:txBody>
          <a:bodyPr/>
          <a:lstStyle/>
          <a:p>
            <a:r>
              <a:rPr lang="en-US" dirty="0" smtClean="0"/>
              <a:t>Chef Fundamentals</a:t>
            </a:r>
            <a:endParaRPr lang="en-US" dirty="0"/>
          </a:p>
        </p:txBody>
      </p:sp>
      <p:sp>
        <p:nvSpPr>
          <p:cNvPr id="3" name="Subtitle 2"/>
          <p:cNvSpPr>
            <a:spLocks noGrp="1"/>
          </p:cNvSpPr>
          <p:nvPr>
            <p:ph type="subTitle" idx="1"/>
          </p:nvPr>
        </p:nvSpPr>
        <p:spPr bwMode="auto"/>
        <p:txBody>
          <a:bodyPr/>
          <a:lstStyle/>
          <a:p>
            <a:r>
              <a:rPr lang="en-US" dirty="0" smtClean="0"/>
              <a:t>Introduction</a:t>
            </a:r>
            <a:endParaRPr lang="en-US" dirty="0"/>
          </a:p>
        </p:txBody>
      </p:sp>
      <p:sp>
        <p:nvSpPr>
          <p:cNvPr id="7" name="Footer Placeholder 2"/>
          <p:cNvSpPr>
            <a:spLocks noGrp="1"/>
          </p:cNvSpPr>
          <p:nvPr>
            <p:ph type="ftr" sz="quarter" idx="10"/>
          </p:nvPr>
        </p:nvSpPr>
        <p:spPr>
          <a:xfrm>
            <a:off x="324400" y="8594297"/>
            <a:ext cx="5681953" cy="430887"/>
          </a:xfrm>
        </p:spPr>
        <p:txBody>
          <a:bodyPr/>
          <a:lstStyle/>
          <a:p>
            <a:pPr algn="l"/>
            <a:r>
              <a:rPr lang="en-US" sz="1600" dirty="0">
                <a:solidFill>
                  <a:srgbClr val="7D868C"/>
                </a:solidFill>
              </a:rPr>
              <a:t>©2015 Chef Software Inc.</a:t>
            </a:r>
          </a:p>
        </p:txBody>
      </p:sp>
      <p:sp>
        <p:nvSpPr>
          <p:cNvPr id="6" name="Footer Placeholder 2"/>
          <p:cNvSpPr>
            <a:spLocks noGrp="1"/>
          </p:cNvSpPr>
          <p:nvPr>
            <p:ph type="ftr" sz="quarter" idx="10"/>
          </p:nvPr>
        </p:nvSpPr>
        <p:spPr>
          <a:xfrm>
            <a:off x="6281086" y="8573333"/>
            <a:ext cx="3693831" cy="430887"/>
          </a:xfrm>
        </p:spPr>
        <p:txBody>
          <a:bodyPr/>
          <a:lstStyle/>
          <a:p>
            <a:pPr algn="ctr"/>
            <a:r>
              <a:rPr lang="en-US" sz="1600" dirty="0">
                <a:solidFill>
                  <a:srgbClr val="7D868C"/>
                </a:solidFill>
              </a:rPr>
              <a:t>Course v4.0</a:t>
            </a:r>
          </a:p>
        </p:txBody>
      </p:sp>
    </p:spTree>
    <p:extLst>
      <p:ext uri="{BB962C8B-B14F-4D97-AF65-F5344CB8AC3E}">
        <p14:creationId xmlns:p14="http://schemas.microsoft.com/office/powerpoint/2010/main" val="2898458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Chef Lab System Architecture</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10</a:t>
            </a:fld>
            <a:endParaRPr lang="en-US" dirty="0"/>
          </a:p>
        </p:txBody>
      </p:sp>
      <p:sp>
        <p:nvSpPr>
          <p:cNvPr id="17" name="Text Placeholder 4"/>
          <p:cNvSpPr>
            <a:spLocks noGrp="1"/>
          </p:cNvSpPr>
          <p:nvPr>
            <p:ph type="body" sz="quarter" idx="12"/>
          </p:nvPr>
        </p:nvSpPr>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lnSpc>
                <a:spcPct val="150000"/>
              </a:lnSpc>
            </a:pPr>
            <a:r>
              <a:rPr lang="en-US" dirty="0" smtClean="0"/>
              <a:t>Architecture 1</a:t>
            </a:r>
          </a:p>
          <a:p>
            <a:pPr lvl="1">
              <a:lnSpc>
                <a:spcPct val="150000"/>
              </a:lnSpc>
            </a:pPr>
            <a:endParaRPr lang="en-US" dirty="0"/>
          </a:p>
          <a:p>
            <a:pPr lvl="1">
              <a:lnSpc>
                <a:spcPct val="150000"/>
              </a:lnSpc>
            </a:pPr>
            <a:endParaRPr lang="en-US" dirty="0"/>
          </a:p>
        </p:txBody>
      </p:sp>
      <p:sp>
        <p:nvSpPr>
          <p:cNvPr id="22" name="Footer Placeholder 2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49597" y="5987609"/>
            <a:ext cx="1709443" cy="1251312"/>
          </a:xfrm>
          <a:prstGeom prst="rect">
            <a:avLst/>
          </a:prstGeom>
        </p:spPr>
      </p:pic>
      <p:cxnSp>
        <p:nvCxnSpPr>
          <p:cNvPr id="9" name="Straight Arrow Connector 8"/>
          <p:cNvCxnSpPr/>
          <p:nvPr/>
        </p:nvCxnSpPr>
        <p:spPr>
          <a:xfrm flipH="1">
            <a:off x="7559041" y="3979727"/>
            <a:ext cx="1486329" cy="1688484"/>
          </a:xfrm>
          <a:prstGeom prst="straightConnector1">
            <a:avLst/>
          </a:prstGeom>
          <a:ln>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sp>
        <p:nvSpPr>
          <p:cNvPr id="11" name="Text Placeholder 2"/>
          <p:cNvSpPr txBox="1">
            <a:spLocks/>
          </p:cNvSpPr>
          <p:nvPr/>
        </p:nvSpPr>
        <p:spPr bwMode="white">
          <a:xfrm>
            <a:off x="4962358" y="7410036"/>
            <a:ext cx="3678991" cy="685571"/>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a:t>Your Laptop</a:t>
            </a:r>
          </a:p>
          <a:p>
            <a:endParaRPr lang="en-US" sz="2667" dirty="0"/>
          </a:p>
          <a:p>
            <a:endParaRPr lang="en-US" sz="4267" dirty="0"/>
          </a:p>
          <a:p>
            <a:endParaRPr lang="en-US" sz="4267" dirty="0"/>
          </a:p>
        </p:txBody>
      </p:sp>
      <p:sp>
        <p:nvSpPr>
          <p:cNvPr id="12" name="Text Placeholder 2"/>
          <p:cNvSpPr txBox="1">
            <a:spLocks/>
          </p:cNvSpPr>
          <p:nvPr/>
        </p:nvSpPr>
        <p:spPr bwMode="white">
          <a:xfrm>
            <a:off x="9137832" y="4144980"/>
            <a:ext cx="3593473" cy="1842629"/>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a:t>Virtual Workstation</a:t>
            </a:r>
          </a:p>
          <a:p>
            <a:pPr algn="ctr"/>
            <a:r>
              <a:rPr lang="en-US" sz="2667" dirty="0"/>
              <a:t>Preconfigured with Chef tools</a:t>
            </a:r>
          </a:p>
          <a:p>
            <a:endParaRPr lang="en-US" sz="2667" dirty="0"/>
          </a:p>
          <a:p>
            <a:endParaRPr lang="en-US" sz="2667" dirty="0"/>
          </a:p>
          <a:p>
            <a:endParaRPr lang="en-US" sz="4267" dirty="0"/>
          </a:p>
          <a:p>
            <a:endParaRPr lang="en-US" sz="4267" dirty="0"/>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47831" y="2073655"/>
            <a:ext cx="2151627" cy="2294080"/>
          </a:xfrm>
          <a:prstGeom prst="rect">
            <a:avLst/>
          </a:prstGeom>
        </p:spPr>
      </p:pic>
    </p:spTree>
    <p:extLst>
      <p:ext uri="{BB962C8B-B14F-4D97-AF65-F5344CB8AC3E}">
        <p14:creationId xmlns:p14="http://schemas.microsoft.com/office/powerpoint/2010/main" val="2854555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Chef Lab System Architecture</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11</a:t>
            </a:fld>
            <a:endParaRPr lang="en-US" dirty="0"/>
          </a:p>
        </p:txBody>
      </p:sp>
      <p:sp>
        <p:nvSpPr>
          <p:cNvPr id="17" name="Text Placeholder 4"/>
          <p:cNvSpPr>
            <a:spLocks noGrp="1"/>
          </p:cNvSpPr>
          <p:nvPr>
            <p:ph type="body" sz="quarter" idx="12"/>
          </p:nvPr>
        </p:nvSpPr>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lnSpc>
                <a:spcPct val="150000"/>
              </a:lnSpc>
            </a:pPr>
            <a:r>
              <a:rPr lang="en-US" dirty="0" smtClean="0"/>
              <a:t>Architecture 2</a:t>
            </a:r>
          </a:p>
          <a:p>
            <a:pPr lvl="1">
              <a:lnSpc>
                <a:spcPct val="150000"/>
              </a:lnSpc>
            </a:pPr>
            <a:endParaRPr lang="en-US" dirty="0"/>
          </a:p>
          <a:p>
            <a:pPr lvl="1">
              <a:lnSpc>
                <a:spcPct val="150000"/>
              </a:lnSpc>
            </a:pPr>
            <a:endParaRPr lang="en-US" dirty="0"/>
          </a:p>
        </p:txBody>
      </p:sp>
      <p:sp>
        <p:nvSpPr>
          <p:cNvPr id="22" name="Footer Placeholder 2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49597" y="5987609"/>
            <a:ext cx="1709443" cy="1251312"/>
          </a:xfrm>
          <a:prstGeom prst="rect">
            <a:avLst/>
          </a:prstGeom>
        </p:spPr>
      </p:pic>
      <p:sp>
        <p:nvSpPr>
          <p:cNvPr id="14" name="Text Placeholder 2"/>
          <p:cNvSpPr txBox="1">
            <a:spLocks/>
          </p:cNvSpPr>
          <p:nvPr/>
        </p:nvSpPr>
        <p:spPr bwMode="white">
          <a:xfrm>
            <a:off x="9137831" y="4144981"/>
            <a:ext cx="2198204" cy="520772"/>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a:t>Chef Server</a:t>
            </a:r>
          </a:p>
          <a:p>
            <a:endParaRPr lang="en-US" sz="2667" dirty="0"/>
          </a:p>
          <a:p>
            <a:endParaRPr lang="en-US" sz="2667" dirty="0"/>
          </a:p>
          <a:p>
            <a:endParaRPr lang="en-US" sz="4267" dirty="0"/>
          </a:p>
          <a:p>
            <a:endParaRPr lang="en-US" sz="4267" dirty="0"/>
          </a:p>
        </p:txBody>
      </p:sp>
      <p:sp>
        <p:nvSpPr>
          <p:cNvPr id="15" name="Text Placeholder 2"/>
          <p:cNvSpPr txBox="1">
            <a:spLocks/>
          </p:cNvSpPr>
          <p:nvPr/>
        </p:nvSpPr>
        <p:spPr bwMode="white">
          <a:xfrm>
            <a:off x="5605217" y="7398210"/>
            <a:ext cx="2198204" cy="654303"/>
          </a:xfrm>
          <a:prstGeom prst="rect">
            <a:avLst/>
          </a:prstGeom>
        </p:spPr>
        <p:txBody>
          <a:bodyPr vert="horz" wrap="square" lIns="0" tIns="0" rIns="0" bIns="0" rtlCol="0">
            <a:normAutofit fontScale="92500" lnSpcReduction="200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a:t>Your Local Workstation</a:t>
            </a:r>
          </a:p>
          <a:p>
            <a:endParaRPr lang="en-US" sz="2667" dirty="0"/>
          </a:p>
          <a:p>
            <a:endParaRPr lang="en-US" sz="2667" dirty="0"/>
          </a:p>
          <a:p>
            <a:endParaRPr lang="en-US" sz="4267" dirty="0"/>
          </a:p>
          <a:p>
            <a:endParaRPr lang="en-US" sz="4267" dirty="0"/>
          </a:p>
        </p:txBody>
      </p:sp>
      <p:sp>
        <p:nvSpPr>
          <p:cNvPr id="18" name="Text Placeholder 2"/>
          <p:cNvSpPr txBox="1">
            <a:spLocks/>
          </p:cNvSpPr>
          <p:nvPr/>
        </p:nvSpPr>
        <p:spPr bwMode="white">
          <a:xfrm>
            <a:off x="13045961" y="7531741"/>
            <a:ext cx="2198204" cy="520772"/>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a:t>Nodes</a:t>
            </a:r>
          </a:p>
          <a:p>
            <a:endParaRPr lang="en-US" sz="2667" dirty="0"/>
          </a:p>
          <a:p>
            <a:endParaRPr lang="en-US" sz="2667" dirty="0"/>
          </a:p>
          <a:p>
            <a:endParaRPr lang="en-US" sz="4267" dirty="0"/>
          </a:p>
          <a:p>
            <a:endParaRPr lang="en-US" sz="4267" dirty="0"/>
          </a:p>
        </p:txBody>
      </p:sp>
      <p:grpSp>
        <p:nvGrpSpPr>
          <p:cNvPr id="19" name="Group 18"/>
          <p:cNvGrpSpPr/>
          <p:nvPr/>
        </p:nvGrpSpPr>
        <p:grpSpPr>
          <a:xfrm>
            <a:off x="13258380" y="5429028"/>
            <a:ext cx="1366969" cy="1899513"/>
            <a:chOff x="9289520" y="4376570"/>
            <a:chExt cx="1025227" cy="1424635"/>
          </a:xfrm>
        </p:grpSpPr>
        <p:pic>
          <p:nvPicPr>
            <p:cNvPr id="20"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89520" y="4376570"/>
              <a:ext cx="720427" cy="1119835"/>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41920" y="4528970"/>
              <a:ext cx="720427" cy="1119835"/>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94320" y="4681370"/>
              <a:ext cx="720427" cy="1119835"/>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24" name="Straight Arrow Connector 23"/>
          <p:cNvCxnSpPr/>
          <p:nvPr/>
        </p:nvCxnSpPr>
        <p:spPr>
          <a:xfrm flipV="1">
            <a:off x="7280366" y="3789591"/>
            <a:ext cx="1832521" cy="2198020"/>
          </a:xfrm>
          <a:prstGeom prst="straightConnector1">
            <a:avLst/>
          </a:prstGeom>
          <a:ln>
            <a:solidFill>
              <a:schemeClr val="accent1"/>
            </a:solidFill>
            <a:tailEnd type="triangle"/>
          </a:ln>
        </p:spPr>
        <p:style>
          <a:lnRef idx="3">
            <a:schemeClr val="accent1"/>
          </a:lnRef>
          <a:fillRef idx="0">
            <a:schemeClr val="accent1"/>
          </a:fillRef>
          <a:effectRef idx="2">
            <a:schemeClr val="accent1"/>
          </a:effectRef>
          <a:fontRef idx="minor">
            <a:schemeClr val="tx1"/>
          </a:fontRef>
        </p:style>
      </p:cxnSp>
      <p:cxnSp>
        <p:nvCxnSpPr>
          <p:cNvPr id="25" name="Straight Arrow Connector 24"/>
          <p:cNvCxnSpPr/>
          <p:nvPr/>
        </p:nvCxnSpPr>
        <p:spPr>
          <a:xfrm>
            <a:off x="11125749" y="3675018"/>
            <a:ext cx="2132631" cy="1754009"/>
          </a:xfrm>
          <a:prstGeom prst="straightConnector1">
            <a:avLst/>
          </a:prstGeom>
          <a:ln>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pic>
        <p:nvPicPr>
          <p:cNvPr id="28" name="Picture 2" descr="http://www.clipartpal.com/_thumbs/pd/computer/hardware/server_1234.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02454" y="2123696"/>
            <a:ext cx="1806973" cy="18252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5346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Getting a Workstation</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12</a:t>
            </a:fld>
            <a:endParaRPr lang="en-US" dirty="0"/>
          </a:p>
        </p:txBody>
      </p:sp>
      <p:sp>
        <p:nvSpPr>
          <p:cNvPr id="22" name="Footer Placeholder 2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17" name="Text Placeholder 4"/>
          <p:cNvSpPr>
            <a:spLocks noGrp="1"/>
          </p:cNvSpPr>
          <p:nvPr>
            <p:ph type="body" sz="quarter" idx="12"/>
          </p:nvPr>
        </p:nvSpPr>
        <p:spPr>
          <a:xfrm>
            <a:off x="324400" y="1917158"/>
            <a:ext cx="7402280" cy="2304985"/>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r>
              <a:rPr lang="en-US" sz="3733" dirty="0"/>
              <a:t>Around the end of Day 1, we will have an Install </a:t>
            </a:r>
            <a:r>
              <a:rPr lang="en-US" sz="3733" dirty="0" smtClean="0"/>
              <a:t>Fest</a:t>
            </a:r>
            <a:endParaRPr lang="en-US" sz="3733" dirty="0"/>
          </a:p>
        </p:txBody>
      </p:sp>
      <p:grpSp>
        <p:nvGrpSpPr>
          <p:cNvPr id="7" name="Group 6"/>
          <p:cNvGrpSpPr/>
          <p:nvPr/>
        </p:nvGrpSpPr>
        <p:grpSpPr>
          <a:xfrm>
            <a:off x="6006353" y="1556426"/>
            <a:ext cx="10399714" cy="6304572"/>
            <a:chOff x="1650309" y="1451349"/>
            <a:chExt cx="11224227" cy="6804413"/>
          </a:xfrm>
        </p:grpSpPr>
        <p:pic>
          <p:nvPicPr>
            <p:cNvPr id="8" name="Picture 7" descr="Laptop.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7418294" y="6054071"/>
              <a:ext cx="3310476" cy="2192831"/>
            </a:xfrm>
            <a:prstGeom prst="rect">
              <a:avLst/>
            </a:prstGeom>
          </p:spPr>
        </p:pic>
        <p:pic>
          <p:nvPicPr>
            <p:cNvPr id="9" name="Picture 8" descr="Laptop.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82309" y="6062931"/>
              <a:ext cx="3310476" cy="2192831"/>
            </a:xfrm>
            <a:prstGeom prst="rect">
              <a:avLst/>
            </a:prstGeom>
          </p:spPr>
        </p:pic>
        <p:pic>
          <p:nvPicPr>
            <p:cNvPr id="10" name="Picture 9" descr="Laptop.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9564060" y="5518676"/>
              <a:ext cx="3310476" cy="2192831"/>
            </a:xfrm>
            <a:prstGeom prst="rect">
              <a:avLst/>
            </a:prstGeom>
          </p:spPr>
        </p:pic>
        <p:pic>
          <p:nvPicPr>
            <p:cNvPr id="11" name="Picture 10" descr="Laptop.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50309" y="5991162"/>
              <a:ext cx="3310476" cy="2192831"/>
            </a:xfrm>
            <a:prstGeom prst="rect">
              <a:avLst/>
            </a:prstGeom>
          </p:spPr>
        </p:pic>
        <p:sp>
          <p:nvSpPr>
            <p:cNvPr id="12" name="Cloud 11"/>
            <p:cNvSpPr/>
            <p:nvPr/>
          </p:nvSpPr>
          <p:spPr bwMode="auto">
            <a:xfrm>
              <a:off x="3931073" y="1451349"/>
              <a:ext cx="6289719" cy="3144589"/>
            </a:xfrm>
            <a:prstGeom prst="cloud">
              <a:avLst/>
            </a:prstGeom>
            <a:ln>
              <a:headEnd type="none" w="med" len="med"/>
              <a:tailEnd type="none" w="med" len="med"/>
            </a:ln>
            <a:effectLst>
              <a:glow rad="228600">
                <a:schemeClr val="accent4">
                  <a:satMod val="175000"/>
                  <a:alpha val="40000"/>
                </a:schemeClr>
              </a:glow>
              <a:outerShdw blurRad="40000" dist="23000" dir="5400000" rotWithShape="0">
                <a:srgbClr val="000000">
                  <a:alpha val="35000"/>
                </a:srgbClr>
              </a:outerShdw>
            </a:effectLst>
          </p:spPr>
          <p:style>
            <a:lnRef idx="0">
              <a:schemeClr val="accent4"/>
            </a:lnRef>
            <a:fillRef idx="3">
              <a:schemeClr val="accent4"/>
            </a:fillRef>
            <a:effectRef idx="3">
              <a:schemeClr val="accent4"/>
            </a:effectRef>
            <a:fontRef idx="minor">
              <a:schemeClr val="lt1"/>
            </a:fontRef>
          </p:style>
          <p:txBody>
            <a:bodyPr/>
            <a:lstStyle/>
            <a:p>
              <a:endParaRPr lang="en-US"/>
            </a:p>
          </p:txBody>
        </p:sp>
        <p:cxnSp>
          <p:nvCxnSpPr>
            <p:cNvPr id="13" name="Curved Connector 12"/>
            <p:cNvCxnSpPr/>
            <p:nvPr/>
          </p:nvCxnSpPr>
          <p:spPr>
            <a:xfrm rot="5400000">
              <a:off x="3235703" y="4021559"/>
              <a:ext cx="3245597" cy="2136699"/>
            </a:xfrm>
            <a:prstGeom prst="curvedConnector3">
              <a:avLst>
                <a:gd name="adj1" fmla="val 50000"/>
              </a:avLst>
            </a:prstGeom>
            <a:ln w="127000" cmpd="sng">
              <a:solidFill>
                <a:schemeClr val="bg1">
                  <a:lumMod val="50000"/>
                </a:schemeClr>
              </a:solidFill>
              <a:headEnd type="none"/>
              <a:tailEnd type="triangle" w="med" len="sm"/>
            </a:ln>
            <a:scene3d>
              <a:camera prst="orthographicFront"/>
              <a:lightRig rig="threePt" dir="t"/>
            </a:scene3d>
            <a:sp3d>
              <a:bevelT w="165100" prst="coolSlant"/>
            </a:sp3d>
          </p:spPr>
          <p:style>
            <a:lnRef idx="3">
              <a:schemeClr val="accent1"/>
            </a:lnRef>
            <a:fillRef idx="0">
              <a:schemeClr val="accent1"/>
            </a:fillRef>
            <a:effectRef idx="2">
              <a:schemeClr val="accent1"/>
            </a:effectRef>
            <a:fontRef idx="minor">
              <a:schemeClr val="tx1"/>
            </a:fontRef>
          </p:style>
        </p:cxnSp>
        <p:cxnSp>
          <p:nvCxnSpPr>
            <p:cNvPr id="14" name="Curved Connector 13"/>
            <p:cNvCxnSpPr/>
            <p:nvPr/>
          </p:nvCxnSpPr>
          <p:spPr>
            <a:xfrm rot="5400000">
              <a:off x="5060137" y="4797484"/>
              <a:ext cx="3144585" cy="685420"/>
            </a:xfrm>
            <a:prstGeom prst="curvedConnector3">
              <a:avLst>
                <a:gd name="adj1" fmla="val 50000"/>
              </a:avLst>
            </a:prstGeom>
            <a:ln w="127000" cmpd="sng">
              <a:solidFill>
                <a:schemeClr val="bg1">
                  <a:lumMod val="50000"/>
                </a:schemeClr>
              </a:solidFill>
              <a:tailEnd type="triangle" w="med" len="sm"/>
            </a:ln>
            <a:scene3d>
              <a:camera prst="orthographicFront"/>
              <a:lightRig rig="threePt" dir="t"/>
            </a:scene3d>
            <a:sp3d>
              <a:bevelT w="165100" prst="coolSlant"/>
            </a:sp3d>
          </p:spPr>
          <p:style>
            <a:lnRef idx="3">
              <a:schemeClr val="accent1"/>
            </a:lnRef>
            <a:fillRef idx="0">
              <a:schemeClr val="accent1"/>
            </a:fillRef>
            <a:effectRef idx="2">
              <a:schemeClr val="accent1"/>
            </a:effectRef>
            <a:fontRef idx="minor">
              <a:schemeClr val="tx1"/>
            </a:fontRef>
          </p:style>
        </p:cxnSp>
        <p:cxnSp>
          <p:nvCxnSpPr>
            <p:cNvPr id="15" name="Curved Connector 14"/>
            <p:cNvCxnSpPr/>
            <p:nvPr/>
          </p:nvCxnSpPr>
          <p:spPr>
            <a:xfrm rot="16200000" flipH="1">
              <a:off x="6299912" y="4686625"/>
              <a:ext cx="3014998" cy="1019442"/>
            </a:xfrm>
            <a:prstGeom prst="curvedConnector3">
              <a:avLst>
                <a:gd name="adj1" fmla="val 50000"/>
              </a:avLst>
            </a:prstGeom>
            <a:ln w="127000" cmpd="sng">
              <a:solidFill>
                <a:schemeClr val="bg1">
                  <a:lumMod val="50000"/>
                </a:schemeClr>
              </a:solidFill>
              <a:tailEnd type="triangle" w="med" len="sm"/>
            </a:ln>
            <a:scene3d>
              <a:camera prst="orthographicFront"/>
              <a:lightRig rig="threePt" dir="t"/>
            </a:scene3d>
            <a:sp3d>
              <a:bevelT w="165100" prst="coolSlant"/>
            </a:sp3d>
          </p:spPr>
          <p:style>
            <a:lnRef idx="3">
              <a:schemeClr val="accent1"/>
            </a:lnRef>
            <a:fillRef idx="0">
              <a:schemeClr val="accent1"/>
            </a:fillRef>
            <a:effectRef idx="2">
              <a:schemeClr val="accent1"/>
            </a:effectRef>
            <a:fontRef idx="minor">
              <a:schemeClr val="tx1"/>
            </a:fontRef>
          </p:style>
        </p:cxnSp>
        <p:cxnSp>
          <p:nvCxnSpPr>
            <p:cNvPr id="16" name="Curved Connector 15"/>
            <p:cNvCxnSpPr/>
            <p:nvPr/>
          </p:nvCxnSpPr>
          <p:spPr>
            <a:xfrm rot="16200000" flipH="1">
              <a:off x="7872334" y="3658526"/>
              <a:ext cx="2914213" cy="2329803"/>
            </a:xfrm>
            <a:prstGeom prst="curvedConnector3">
              <a:avLst>
                <a:gd name="adj1" fmla="val 50000"/>
              </a:avLst>
            </a:prstGeom>
            <a:ln w="127000" cmpd="sng">
              <a:solidFill>
                <a:schemeClr val="bg1">
                  <a:lumMod val="50000"/>
                </a:schemeClr>
              </a:solidFill>
              <a:tailEnd type="triangle" w="med" len="sm"/>
            </a:ln>
            <a:scene3d>
              <a:camera prst="orthographicFront"/>
              <a:lightRig rig="threePt" dir="t"/>
            </a:scene3d>
            <a:sp3d>
              <a:bevelT w="165100" prst="coolSlant"/>
            </a:sp3d>
          </p:spPr>
          <p:style>
            <a:lnRef idx="3">
              <a:schemeClr val="accent1"/>
            </a:lnRef>
            <a:fillRef idx="0">
              <a:schemeClr val="accent1"/>
            </a:fillRef>
            <a:effectRef idx="2">
              <a:schemeClr val="accent1"/>
            </a:effectRef>
            <a:fontRef idx="minor">
              <a:schemeClr val="tx1"/>
            </a:fontRef>
          </p:style>
        </p:cxnSp>
        <p:pic>
          <p:nvPicPr>
            <p:cNvPr id="18" name="Picture 17" descr="Serv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31564" y="2341672"/>
              <a:ext cx="1669695" cy="1669695"/>
            </a:xfrm>
            <a:prstGeom prst="rect">
              <a:avLst/>
            </a:prstGeom>
          </p:spPr>
        </p:pic>
        <p:pic>
          <p:nvPicPr>
            <p:cNvPr id="19" name="Picture 18" descr="Serv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12091" y="2211865"/>
              <a:ext cx="1669695" cy="1669695"/>
            </a:xfrm>
            <a:prstGeom prst="rect">
              <a:avLst/>
            </a:prstGeom>
          </p:spPr>
        </p:pic>
        <p:pic>
          <p:nvPicPr>
            <p:cNvPr id="20" name="Picture 19" descr="Serv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28136" y="2079623"/>
              <a:ext cx="1669695" cy="1669695"/>
            </a:xfrm>
            <a:prstGeom prst="rect">
              <a:avLst/>
            </a:prstGeom>
          </p:spPr>
        </p:pic>
      </p:grpSp>
    </p:spTree>
    <p:extLst>
      <p:ext uri="{BB962C8B-B14F-4D97-AF65-F5344CB8AC3E}">
        <p14:creationId xmlns:p14="http://schemas.microsoft.com/office/powerpoint/2010/main" val="1799524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SSH Into the Remote Workstation</a:t>
            </a:r>
            <a:endParaRPr lang="en-US" dirty="0"/>
          </a:p>
        </p:txBody>
      </p:sp>
      <p:sp>
        <p:nvSpPr>
          <p:cNvPr id="5" name="Content Placeholder 4"/>
          <p:cNvSpPr>
            <a:spLocks noGrp="1"/>
          </p:cNvSpPr>
          <p:nvPr>
            <p:ph sz="quarter" idx="10"/>
          </p:nvPr>
        </p:nvSpPr>
        <p:spPr>
          <a:xfrm>
            <a:off x="1121104" y="2315962"/>
            <a:ext cx="14423693" cy="5575887"/>
          </a:xfrm>
        </p:spPr>
        <p:txBody>
          <a:bodyPr/>
          <a:lstStyle/>
          <a:p>
            <a:endParaRPr lang="en-US" dirty="0"/>
          </a:p>
        </p:txBody>
      </p:sp>
      <p:sp>
        <p:nvSpPr>
          <p:cNvPr id="4" name="Text Placeholder 3"/>
          <p:cNvSpPr>
            <a:spLocks noGrp="1"/>
          </p:cNvSpPr>
          <p:nvPr>
            <p:ph type="body" sz="quarter" idx="11"/>
          </p:nvPr>
        </p:nvSpPr>
        <p:spPr/>
        <p:txBody>
          <a:bodyPr/>
          <a:lstStyle/>
          <a:p>
            <a:r>
              <a:rPr lang="en-US" dirty="0" smtClean="0"/>
              <a:t>$ </a:t>
            </a:r>
            <a:r>
              <a:rPr lang="en-US" dirty="0" err="1" smtClean="0"/>
              <a:t>ssh</a:t>
            </a:r>
            <a:r>
              <a:rPr lang="en-US" dirty="0" smtClean="0"/>
              <a:t> ADDRESS -l chef</a:t>
            </a:r>
            <a:endParaRPr lang="en-US" dirty="0"/>
          </a:p>
        </p:txBody>
      </p:sp>
      <p:sp>
        <p:nvSpPr>
          <p:cNvPr id="3" name="Footer Placeholder 2"/>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13</a:t>
            </a:fld>
            <a:endParaRPr lang="en-US" dirty="0"/>
          </a:p>
        </p:txBody>
      </p:sp>
    </p:spTree>
    <p:extLst>
      <p:ext uri="{BB962C8B-B14F-4D97-AF65-F5344CB8AC3E}">
        <p14:creationId xmlns:p14="http://schemas.microsoft.com/office/powerpoint/2010/main" val="2588337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Getting a Workstation</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14</a:t>
            </a:fld>
            <a:endParaRPr lang="en-US" dirty="0"/>
          </a:p>
        </p:txBody>
      </p:sp>
      <p:sp>
        <p:nvSpPr>
          <p:cNvPr id="17" name="Text Placeholder 4"/>
          <p:cNvSpPr>
            <a:spLocks noGrp="1"/>
          </p:cNvSpPr>
          <p:nvPr>
            <p:ph type="body" sz="quarter" idx="12"/>
          </p:nvPr>
        </p:nvSpPr>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r>
              <a:rPr lang="en-US" sz="3733" dirty="0"/>
              <a:t>The chef user has been granted password-less </a:t>
            </a:r>
            <a:r>
              <a:rPr lang="en-US" sz="3733" dirty="0" err="1"/>
              <a:t>sudoers</a:t>
            </a:r>
            <a:r>
              <a:rPr lang="en-US" sz="3733" dirty="0"/>
              <a:t> access </a:t>
            </a:r>
          </a:p>
          <a:p>
            <a:endParaRPr lang="en-US" sz="3733" dirty="0"/>
          </a:p>
          <a:p>
            <a:r>
              <a:rPr lang="en-US" sz="3733" dirty="0"/>
              <a:t>The following software is installed on the remote workstation:</a:t>
            </a:r>
          </a:p>
          <a:p>
            <a:pPr marL="766214" lvl="1" indent="-457189">
              <a:buFont typeface="Arial" panose="020B0604020202020204" pitchFamily="34" charset="0"/>
              <a:buChar char="•"/>
            </a:pPr>
            <a:r>
              <a:rPr lang="de-DE" sz="3200" dirty="0"/>
              <a:t>Chef DK</a:t>
            </a:r>
          </a:p>
          <a:p>
            <a:pPr marL="766214" lvl="1" indent="-457189">
              <a:buFont typeface="Arial" panose="020B0604020202020204" pitchFamily="34" charset="0"/>
              <a:buChar char="•"/>
            </a:pPr>
            <a:r>
              <a:rPr lang="de-DE" sz="3200" dirty="0"/>
              <a:t>Docker</a:t>
            </a:r>
          </a:p>
          <a:p>
            <a:pPr marL="766214" lvl="1" indent="-457189">
              <a:buFont typeface="Arial" panose="020B0604020202020204" pitchFamily="34" charset="0"/>
              <a:buChar char="•"/>
            </a:pPr>
            <a:r>
              <a:rPr lang="de-DE" sz="3200"/>
              <a:t>kitchen-docker gem</a:t>
            </a:r>
          </a:p>
          <a:p>
            <a:pPr lvl="1"/>
            <a:endParaRPr lang="de-DE" sz="3200" dirty="0"/>
          </a:p>
          <a:p>
            <a:pPr lvl="1"/>
            <a:endParaRPr lang="en-US" sz="3200" dirty="0"/>
          </a:p>
          <a:p>
            <a:endParaRPr lang="en-US" sz="3733"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5728964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Legend</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15</a:t>
            </a:fld>
            <a:endParaRPr lang="en-US" dirty="0"/>
          </a:p>
        </p:txBody>
      </p:sp>
      <p:sp>
        <p:nvSpPr>
          <p:cNvPr id="17" name="Text Placeholder 4"/>
          <p:cNvSpPr>
            <a:spLocks noGrp="1"/>
          </p:cNvSpPr>
          <p:nvPr>
            <p:ph type="body" sz="quarter" idx="12"/>
          </p:nvPr>
        </p:nvSpPr>
        <p:spPr>
          <a:xfrm>
            <a:off x="677333" y="1881809"/>
            <a:ext cx="14898624" cy="5320342"/>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r>
              <a:rPr lang="en-US" sz="3733" dirty="0" smtClean="0"/>
              <a:t>TBD: Add a legend of what an exercise and a lab is and their corresponding icons:</a:t>
            </a:r>
          </a:p>
          <a:p>
            <a:endParaRPr lang="en-US" sz="3733" dirty="0"/>
          </a:p>
          <a:p>
            <a:endParaRPr lang="en-US" sz="3733" dirty="0" smtClean="0"/>
          </a:p>
          <a:p>
            <a:endParaRPr lang="en-US" sz="3733" dirty="0"/>
          </a:p>
          <a:p>
            <a:endParaRPr lang="en-US" sz="3733" dirty="0" smtClean="0"/>
          </a:p>
          <a:p>
            <a:endParaRPr lang="de-DE" sz="3200" dirty="0"/>
          </a:p>
          <a:p>
            <a:pPr lvl="1"/>
            <a:endParaRPr lang="de-DE" sz="3200" dirty="0"/>
          </a:p>
          <a:p>
            <a:pPr lvl="1"/>
            <a:endParaRPr lang="en-US" sz="3200" dirty="0"/>
          </a:p>
          <a:p>
            <a:endParaRPr lang="en-US" sz="3733"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pic>
        <p:nvPicPr>
          <p:cNvPr id="6" name="Picture 5"/>
          <p:cNvPicPr>
            <a:picLocks noChangeAspect="1"/>
          </p:cNvPicPr>
          <p:nvPr/>
        </p:nvPicPr>
        <p:blipFill>
          <a:blip r:embed="rId3"/>
          <a:stretch>
            <a:fillRect/>
          </a:stretch>
        </p:blipFill>
        <p:spPr>
          <a:xfrm>
            <a:off x="6918446" y="5946729"/>
            <a:ext cx="704149" cy="537891"/>
          </a:xfrm>
          <a:prstGeom prst="rect">
            <a:avLst/>
          </a:prstGeom>
        </p:spPr>
      </p:pic>
    </p:spTree>
    <p:extLst>
      <p:ext uri="{BB962C8B-B14F-4D97-AF65-F5344CB8AC3E}">
        <p14:creationId xmlns:p14="http://schemas.microsoft.com/office/powerpoint/2010/main" val="3244267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4294967295"/>
          </p:nvPr>
        </p:nvSpPr>
        <p:spPr>
          <a:xfrm>
            <a:off x="324400" y="8579607"/>
            <a:ext cx="5681953" cy="507556"/>
          </a:xfrm>
          <a:prstGeom prst="rect">
            <a:avLst/>
          </a:prstGeom>
        </p:spPr>
        <p:txBody>
          <a:bodyPr/>
          <a:lstStyle/>
          <a:p>
            <a:pPr algn="l"/>
            <a:r>
              <a:rPr lang="en-US" dirty="0">
                <a:solidFill>
                  <a:srgbClr val="7D868C"/>
                </a:solidFill>
              </a:rPr>
              <a:t>©2015 Chef Software Inc</a:t>
            </a:r>
            <a:r>
              <a:rPr lang="en-US" dirty="0"/>
              <a:t>.</a:t>
            </a:r>
          </a:p>
        </p:txBody>
      </p:sp>
    </p:spTree>
    <p:extLst>
      <p:ext uri="{BB962C8B-B14F-4D97-AF65-F5344CB8AC3E}">
        <p14:creationId xmlns:p14="http://schemas.microsoft.com/office/powerpoint/2010/main" val="3781753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Introduce Yourselves</a:t>
            </a:r>
            <a:endParaRPr lang="en-US" dirty="0"/>
          </a:p>
        </p:txBody>
      </p:sp>
      <p:sp>
        <p:nvSpPr>
          <p:cNvPr id="22" name="Footer Placeholder 21"/>
          <p:cNvSpPr>
            <a:spLocks noGrp="1"/>
          </p:cNvSpPr>
          <p:nvPr>
            <p:ph type="ftr" sz="quarter" idx="10"/>
          </p:nvPr>
        </p:nvSpPr>
        <p:spPr/>
        <p:txBody>
          <a:bodyPr/>
          <a:lstStyle/>
          <a:p>
            <a:r>
              <a:rPr lang="en-US" smtClean="0"/>
              <a:t>©2015 Chef Software Inc.</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a:t>
            </a:fld>
            <a:endParaRPr lang="en-US" dirty="0"/>
          </a:p>
        </p:txBody>
      </p:sp>
      <p:sp>
        <p:nvSpPr>
          <p:cNvPr id="17" name="Text Placeholder 4"/>
          <p:cNvSpPr>
            <a:spLocks noGrp="1"/>
          </p:cNvSpPr>
          <p:nvPr>
            <p:ph type="body" sz="quarter" idx="12"/>
          </p:nvPr>
        </p:nvSpPr>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smtClean="0"/>
              <a:t>Name</a:t>
            </a:r>
          </a:p>
          <a:p>
            <a:pPr lvl="1"/>
            <a:r>
              <a:rPr lang="en-US" smtClean="0"/>
              <a:t>Current job role</a:t>
            </a:r>
          </a:p>
          <a:p>
            <a:pPr lvl="1"/>
            <a:r>
              <a:rPr lang="en-US" smtClean="0"/>
              <a:t>Previous job roles/background</a:t>
            </a:r>
          </a:p>
          <a:p>
            <a:pPr lvl="1"/>
            <a:r>
              <a:rPr lang="en-US" smtClean="0"/>
              <a:t>Experience with Chef and/or config management</a:t>
            </a:r>
          </a:p>
          <a:p>
            <a:pPr lvl="1"/>
            <a:r>
              <a:rPr lang="en-US" smtClean="0"/>
              <a:t>Favorite Text Editor</a:t>
            </a:r>
          </a:p>
          <a:p>
            <a:pPr lvl="1"/>
            <a:r>
              <a:rPr lang="en-US" smtClean="0"/>
              <a:t>Windows or Linux</a:t>
            </a:r>
            <a:endParaRPr lang="en-US" dirty="0"/>
          </a:p>
        </p:txBody>
      </p:sp>
    </p:spTree>
    <p:extLst>
      <p:ext uri="{BB962C8B-B14F-4D97-AF65-F5344CB8AC3E}">
        <p14:creationId xmlns:p14="http://schemas.microsoft.com/office/powerpoint/2010/main" val="2197671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Expectations</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3</a:t>
            </a:fld>
            <a:endParaRPr lang="en-US" dirty="0"/>
          </a:p>
        </p:txBody>
      </p:sp>
      <p:sp>
        <p:nvSpPr>
          <p:cNvPr id="17" name="Text Placeholder 4"/>
          <p:cNvSpPr>
            <a:spLocks noGrp="1"/>
          </p:cNvSpPr>
          <p:nvPr>
            <p:ph type="body" sz="quarter" idx="12"/>
          </p:nvPr>
        </p:nvSpPr>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a:t>You will leave this </a:t>
            </a:r>
            <a:r>
              <a:rPr lang="en-US" dirty="0" smtClean="0"/>
              <a:t>class with </a:t>
            </a:r>
            <a:r>
              <a:rPr lang="en-US" dirty="0"/>
              <a:t>a basic </a:t>
            </a:r>
            <a:r>
              <a:rPr lang="en-US" dirty="0" smtClean="0"/>
              <a:t>understanding </a:t>
            </a:r>
            <a:r>
              <a:rPr lang="en-US" dirty="0"/>
              <a:t>of Chef's core components, </a:t>
            </a:r>
            <a:r>
              <a:rPr lang="en-US" dirty="0" smtClean="0"/>
              <a:t>architecture</a:t>
            </a:r>
            <a:r>
              <a:rPr lang="en-US" dirty="0"/>
              <a:t>, commonly used tools, and basic troubleshooting </a:t>
            </a:r>
            <a:r>
              <a:rPr lang="en-US" dirty="0" smtClean="0"/>
              <a:t>methods</a:t>
            </a:r>
            <a:endParaRPr lang="en-US" dirty="0"/>
          </a:p>
          <a:p>
            <a:pPr lvl="1"/>
            <a:endParaRPr lang="en-US" dirty="0"/>
          </a:p>
          <a:p>
            <a:pPr lvl="1"/>
            <a:r>
              <a:rPr lang="en-US" dirty="0"/>
              <a:t>You bring with you your own domain expertise and problems. Chef is a framework for solving those problems. Our job is to teach you how to express solutions to your problems with Chef.</a:t>
            </a:r>
          </a:p>
          <a:p>
            <a:pPr lvl="1"/>
            <a:endParaRPr lang="en-US" dirty="0"/>
          </a:p>
        </p:txBody>
      </p:sp>
      <p:sp>
        <p:nvSpPr>
          <p:cNvPr id="22" name="Footer Placeholder 2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Tree>
    <p:extLst>
      <p:ext uri="{BB962C8B-B14F-4D97-AF65-F5344CB8AC3E}">
        <p14:creationId xmlns:p14="http://schemas.microsoft.com/office/powerpoint/2010/main" val="2376116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Course Objectives</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4</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After completing this course, you should be able to</a:t>
            </a:r>
          </a:p>
          <a:p>
            <a:pPr marL="918610" lvl="1" indent="-609585">
              <a:buFont typeface="Wingdings" panose="05000000000000000000" pitchFamily="2" charset="2"/>
              <a:buChar char="Ø"/>
            </a:pPr>
            <a:r>
              <a:rPr lang="en-US" dirty="0" smtClean="0"/>
              <a:t>Use Chef Resources to define the state of your system</a:t>
            </a:r>
          </a:p>
          <a:p>
            <a:pPr marL="918610" lvl="1" indent="-609585">
              <a:buFont typeface="Wingdings" panose="05000000000000000000" pitchFamily="2" charset="2"/>
              <a:buChar char="Ø"/>
            </a:pPr>
            <a:r>
              <a:rPr lang="en-US" dirty="0" smtClean="0"/>
              <a:t>Write and use Chef recipes and cookbooks</a:t>
            </a:r>
          </a:p>
          <a:p>
            <a:pPr marL="918610" lvl="1" indent="-609585">
              <a:buFont typeface="Wingdings" panose="05000000000000000000" pitchFamily="2" charset="2"/>
              <a:buChar char="Ø"/>
            </a:pPr>
            <a:r>
              <a:rPr lang="en-US" dirty="0" smtClean="0"/>
              <a:t>Automate testing of cookbooks</a:t>
            </a:r>
          </a:p>
          <a:p>
            <a:pPr marL="918610" lvl="1" indent="-609585">
              <a:buFont typeface="Wingdings" panose="05000000000000000000" pitchFamily="2" charset="2"/>
              <a:buChar char="Ø"/>
            </a:pPr>
            <a:r>
              <a:rPr lang="en-US" dirty="0" smtClean="0"/>
              <a:t>Manage multiple nodes with Chef Server</a:t>
            </a:r>
          </a:p>
          <a:p>
            <a:pPr marL="918610" lvl="1" indent="-609585">
              <a:buFont typeface="Wingdings" panose="05000000000000000000" pitchFamily="2" charset="2"/>
              <a:buChar char="Ø"/>
            </a:pPr>
            <a:r>
              <a:rPr lang="en-US" dirty="0" smtClean="0"/>
              <a:t>Create Organizations</a:t>
            </a:r>
          </a:p>
          <a:p>
            <a:pPr marL="918610" lvl="1" indent="-609585">
              <a:buFont typeface="Wingdings" panose="05000000000000000000" pitchFamily="2" charset="2"/>
              <a:buChar char="Ø"/>
            </a:pPr>
            <a:r>
              <a:rPr lang="en-US" dirty="0" smtClean="0"/>
              <a:t>Bootstrap a node</a:t>
            </a:r>
          </a:p>
          <a:p>
            <a:pPr marL="918610" lvl="1" indent="-609585">
              <a:buFont typeface="Wingdings" panose="05000000000000000000" pitchFamily="2" charset="2"/>
              <a:buChar char="Ø"/>
            </a:pPr>
            <a:r>
              <a:rPr lang="en-US" dirty="0" smtClean="0"/>
              <a:t>Assign Roles to nodes</a:t>
            </a:r>
          </a:p>
          <a:p>
            <a:pPr marL="918610" lvl="1" indent="-609585">
              <a:buFont typeface="Arial" panose="020B0604020202020204" pitchFamily="34" charset="0"/>
              <a:buChar char="•"/>
            </a:pPr>
            <a:endParaRPr lang="en-US" dirty="0" smtClean="0"/>
          </a:p>
          <a:p>
            <a:pPr marL="918610" lvl="1" indent="-609585">
              <a:buFont typeface="Arial" panose="020B0604020202020204" pitchFamily="34" charset="0"/>
              <a:buChar char="•"/>
            </a:pPr>
            <a:endParaRPr lang="en-US" dirty="0" smtClean="0"/>
          </a:p>
          <a:p>
            <a:pPr marL="918610" lvl="1" indent="-609585">
              <a:buFont typeface="Arial" panose="020B0604020202020204" pitchFamily="34" charset="0"/>
              <a:buChar char="•"/>
            </a:pPr>
            <a:endParaRPr lang="en-US" dirty="0" smtClean="0"/>
          </a:p>
          <a:p>
            <a:pPr lvl="1"/>
            <a:endParaRPr lang="en-US" dirty="0"/>
          </a:p>
        </p:txBody>
      </p:sp>
      <p:sp>
        <p:nvSpPr>
          <p:cNvPr id="22" name="Footer Placeholder 2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Tree>
    <p:extLst>
      <p:ext uri="{BB962C8B-B14F-4D97-AF65-F5344CB8AC3E}">
        <p14:creationId xmlns:p14="http://schemas.microsoft.com/office/powerpoint/2010/main" val="129411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5</a:t>
            </a:fld>
            <a:endParaRPr lang="en-US" dirty="0"/>
          </a:p>
        </p:txBody>
      </p:sp>
      <p:sp>
        <p:nvSpPr>
          <p:cNvPr id="22" name="Footer Placeholder 2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7" name="Content Placeholder 1"/>
          <p:cNvSpPr txBox="1">
            <a:spLocks/>
          </p:cNvSpPr>
          <p:nvPr/>
        </p:nvSpPr>
        <p:spPr>
          <a:xfrm>
            <a:off x="612485" y="2429796"/>
            <a:ext cx="7310968" cy="7060000"/>
          </a:xfrm>
          <a:prstGeom prst="rect">
            <a:avLst/>
          </a:prstGeom>
        </p:spPr>
        <p:txBody>
          <a:bodyPr>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733" dirty="0"/>
              <a:t>Getting a Workstation</a:t>
            </a:r>
          </a:p>
          <a:p>
            <a:r>
              <a:rPr lang="en-US" sz="3733" dirty="0"/>
              <a:t>Using Resources</a:t>
            </a:r>
          </a:p>
          <a:p>
            <a:r>
              <a:rPr lang="en-US" sz="3733" dirty="0"/>
              <a:t>Building Cookbooks</a:t>
            </a:r>
          </a:p>
          <a:p>
            <a:r>
              <a:rPr lang="en-US" sz="3733" dirty="0"/>
              <a:t>Applying multiple recipes</a:t>
            </a:r>
          </a:p>
          <a:p>
            <a:r>
              <a:rPr lang="en-US" sz="3733" dirty="0"/>
              <a:t>Testing with Test Kitchen</a:t>
            </a:r>
          </a:p>
          <a:p>
            <a:r>
              <a:rPr lang="en-US" sz="3733" dirty="0"/>
              <a:t>Node Attributes</a:t>
            </a:r>
          </a:p>
          <a:p>
            <a:r>
              <a:rPr lang="en-US" sz="3733" dirty="0"/>
              <a:t>Templates</a:t>
            </a:r>
          </a:p>
          <a:p>
            <a:r>
              <a:rPr lang="en-US" sz="3733" dirty="0"/>
              <a:t>Workstation Setup</a:t>
            </a:r>
          </a:p>
        </p:txBody>
      </p:sp>
      <p:sp>
        <p:nvSpPr>
          <p:cNvPr id="8" name="Content Placeholder 2"/>
          <p:cNvSpPr txBox="1">
            <a:spLocks/>
          </p:cNvSpPr>
          <p:nvPr/>
        </p:nvSpPr>
        <p:spPr bwMode="white">
          <a:xfrm>
            <a:off x="8233833" y="2419206"/>
            <a:ext cx="7310968" cy="706938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spcAft>
                <a:spcPts val="600"/>
              </a:spcAft>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spcAft>
                <a:spcPts val="600"/>
              </a:spcAft>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spcAft>
                <a:spcPts val="600"/>
              </a:spcAft>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spcAft>
                <a:spcPts val="600"/>
              </a:spcAft>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spcAft>
                <a:spcPts val="600"/>
              </a:spcAft>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733" dirty="0"/>
              <a:t>Connecting </a:t>
            </a:r>
            <a:r>
              <a:rPr lang="en-US" sz="3733" dirty="0" smtClean="0"/>
              <a:t>to </a:t>
            </a:r>
            <a:r>
              <a:rPr lang="en-US" sz="3733" dirty="0"/>
              <a:t>Chef Server</a:t>
            </a:r>
          </a:p>
          <a:p>
            <a:r>
              <a:rPr lang="en-US" sz="3733" dirty="0"/>
              <a:t>Managing Multiple Nodes</a:t>
            </a:r>
          </a:p>
          <a:p>
            <a:r>
              <a:rPr lang="en-US" sz="3733" dirty="0"/>
              <a:t>Community Cookbooks</a:t>
            </a:r>
          </a:p>
          <a:p>
            <a:r>
              <a:rPr lang="en-US" sz="3733" dirty="0"/>
              <a:t>Roles</a:t>
            </a:r>
          </a:p>
          <a:p>
            <a:r>
              <a:rPr lang="en-US" sz="3733" dirty="0"/>
              <a:t>Search</a:t>
            </a:r>
          </a:p>
          <a:p>
            <a:r>
              <a:rPr lang="en-US" sz="3733" dirty="0"/>
              <a:t>Environments</a:t>
            </a:r>
          </a:p>
          <a:p>
            <a:endParaRPr lang="en-US" sz="3733" dirty="0"/>
          </a:p>
        </p:txBody>
      </p:sp>
      <p:cxnSp>
        <p:nvCxnSpPr>
          <p:cNvPr id="9" name="Straight Connector 8"/>
          <p:cNvCxnSpPr/>
          <p:nvPr/>
        </p:nvCxnSpPr>
        <p:spPr>
          <a:xfrm flipV="1">
            <a:off x="617939" y="1979028"/>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V="1">
            <a:off x="8236403" y="1987054"/>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1" name="Text Placeholder 3"/>
          <p:cNvSpPr>
            <a:spLocks noGrp="1"/>
          </p:cNvSpPr>
          <p:nvPr>
            <p:ph type="body" sz="quarter" idx="4294967295"/>
          </p:nvPr>
        </p:nvSpPr>
        <p:spPr>
          <a:xfrm>
            <a:off x="593330" y="1207148"/>
            <a:ext cx="7376583" cy="836083"/>
          </a:xfrm>
          <a:prstGeom prst="rect">
            <a:avLst/>
          </a:prstGeom>
        </p:spPr>
        <p:txBody>
          <a:bodyPr/>
          <a:lstStyle/>
          <a:p>
            <a:pPr algn="ctr"/>
            <a:r>
              <a:rPr lang="en-US" dirty="0" smtClean="0"/>
              <a:t>Day 1</a:t>
            </a:r>
            <a:endParaRPr lang="en-US" dirty="0"/>
          </a:p>
        </p:txBody>
      </p:sp>
      <p:sp>
        <p:nvSpPr>
          <p:cNvPr id="12" name="Text Placeholder 4"/>
          <p:cNvSpPr>
            <a:spLocks noGrp="1"/>
          </p:cNvSpPr>
          <p:nvPr>
            <p:ph type="body" sz="quarter" idx="4294967295"/>
          </p:nvPr>
        </p:nvSpPr>
        <p:spPr>
          <a:xfrm>
            <a:off x="8204722" y="1198672"/>
            <a:ext cx="7376583" cy="836083"/>
          </a:xfrm>
          <a:prstGeom prst="rect">
            <a:avLst/>
          </a:prstGeom>
        </p:spPr>
        <p:txBody>
          <a:bodyPr/>
          <a:lstStyle/>
          <a:p>
            <a:pPr algn="ctr"/>
            <a:r>
              <a:rPr lang="en-US" dirty="0" smtClean="0"/>
              <a:t>Day 2</a:t>
            </a:r>
            <a:endParaRPr lang="en-US" dirty="0"/>
          </a:p>
        </p:txBody>
      </p:sp>
    </p:spTree>
    <p:extLst>
      <p:ext uri="{BB962C8B-B14F-4D97-AF65-F5344CB8AC3E}">
        <p14:creationId xmlns:p14="http://schemas.microsoft.com/office/powerpoint/2010/main" val="696944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Chef</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6</a:t>
            </a:fld>
            <a:endParaRPr lang="en-US" dirty="0"/>
          </a:p>
        </p:txBody>
      </p:sp>
      <p:sp>
        <p:nvSpPr>
          <p:cNvPr id="17" name="Text Placeholder 4"/>
          <p:cNvSpPr>
            <a:spLocks noGrp="1"/>
          </p:cNvSpPr>
          <p:nvPr>
            <p:ph type="body" sz="quarter" idx="12"/>
          </p:nvPr>
        </p:nvSpPr>
        <p:spPr>
          <a:xfrm>
            <a:off x="677333" y="1856198"/>
            <a:ext cx="14332007" cy="5345953"/>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r>
              <a:rPr lang="en-US" sz="3200" dirty="0"/>
              <a:t>Chef can automate how you build, deploy, and manage your infrastructure</a:t>
            </a:r>
          </a:p>
          <a:p>
            <a:endParaRPr lang="en-US" sz="3200" dirty="0"/>
          </a:p>
          <a:p>
            <a:r>
              <a:rPr lang="en-US" sz="3200" dirty="0"/>
              <a:t>Chef can integrate with cloud-based platforms such as Rackspace and Amazon Elastic Compute Cloud to automatically provision and configure new machines</a:t>
            </a:r>
          </a:p>
          <a:p>
            <a:endParaRPr lang="en-US" sz="3200" dirty="0"/>
          </a:p>
          <a:p>
            <a:endParaRPr lang="en-US" sz="3200" dirty="0"/>
          </a:p>
          <a:p>
            <a:r>
              <a:rPr lang="en-US" sz="3200" dirty="0"/>
              <a:t>TBD – Need some graphics or other media </a:t>
            </a:r>
            <a:r>
              <a:rPr lang="en-US" sz="3200"/>
              <a:t>to help explain </a:t>
            </a:r>
            <a:r>
              <a:rPr lang="en-US" sz="3200" dirty="0"/>
              <a:t>this?</a:t>
            </a:r>
          </a:p>
        </p:txBody>
      </p:sp>
      <p:sp>
        <p:nvSpPr>
          <p:cNvPr id="22" name="Footer Placeholder 2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Tree>
    <p:extLst>
      <p:ext uri="{BB962C8B-B14F-4D97-AF65-F5344CB8AC3E}">
        <p14:creationId xmlns:p14="http://schemas.microsoft.com/office/powerpoint/2010/main" val="4130444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Chef</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7</a:t>
            </a:fld>
            <a:endParaRPr lang="en-US" dirty="0"/>
          </a:p>
        </p:txBody>
      </p:sp>
      <p:sp>
        <p:nvSpPr>
          <p:cNvPr id="17" name="Text Placeholder 4"/>
          <p:cNvSpPr>
            <a:spLocks noGrp="1"/>
          </p:cNvSpPr>
          <p:nvPr>
            <p:ph type="body" sz="quarter" idx="12"/>
          </p:nvPr>
        </p:nvSpPr>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r>
              <a:rPr lang="en-US" sz="3733" dirty="0"/>
              <a:t>Chef is a large set of tools that are able to be used on multiple platforms and in numerous configurations. </a:t>
            </a:r>
            <a:endParaRPr lang="en-US" sz="3733" dirty="0" smtClean="0"/>
          </a:p>
          <a:p>
            <a:endParaRPr lang="en-US" sz="3733" dirty="0"/>
          </a:p>
          <a:p>
            <a:r>
              <a:rPr lang="en-US" sz="3733" dirty="0"/>
              <a:t>Learning Chef is like learning a language. You will reach fluency very fast but it will take practice until you become comfortable.</a:t>
            </a:r>
          </a:p>
          <a:p>
            <a:pPr algn="ctr"/>
            <a:endParaRPr lang="en-US" sz="3733" b="1" dirty="0"/>
          </a:p>
          <a:p>
            <a:pPr algn="ctr"/>
            <a:r>
              <a:rPr lang="en-US" sz="3733" b="1" dirty="0" smtClean="0"/>
              <a:t>A great way </a:t>
            </a:r>
            <a:r>
              <a:rPr lang="en-US" sz="3733" b="1" dirty="0"/>
              <a:t>to learn Chef is to use Chef</a:t>
            </a:r>
          </a:p>
          <a:p>
            <a:endParaRPr lang="en-US" dirty="0"/>
          </a:p>
        </p:txBody>
      </p:sp>
      <p:sp>
        <p:nvSpPr>
          <p:cNvPr id="22" name="Footer Placeholder 2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Tree>
    <p:extLst>
      <p:ext uri="{BB962C8B-B14F-4D97-AF65-F5344CB8AC3E}">
        <p14:creationId xmlns:p14="http://schemas.microsoft.com/office/powerpoint/2010/main" val="15932771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Chef Fundamentals</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8</a:t>
            </a:fld>
            <a:endParaRPr lang="en-US" dirty="0"/>
          </a:p>
        </p:txBody>
      </p:sp>
      <p:sp>
        <p:nvSpPr>
          <p:cNvPr id="17" name="Text Placeholder 4"/>
          <p:cNvSpPr>
            <a:spLocks noGrp="1"/>
          </p:cNvSpPr>
          <p:nvPr>
            <p:ph type="body" sz="quarter" idx="12"/>
          </p:nvPr>
        </p:nvSpPr>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r>
              <a:rPr lang="en-US" sz="3733" b="1" dirty="0"/>
              <a:t>Ask Me Anything</a:t>
            </a:r>
            <a:r>
              <a:rPr lang="en-US" sz="3733" dirty="0"/>
              <a:t>: </a:t>
            </a:r>
            <a:r>
              <a:rPr lang="en-US" sz="3733" dirty="0" smtClean="0"/>
              <a:t>It </a:t>
            </a:r>
            <a:r>
              <a:rPr lang="en-US" sz="3733" dirty="0"/>
              <a:t>is important that we answer your questions and set you on the path to find more.</a:t>
            </a:r>
          </a:p>
          <a:p>
            <a:endParaRPr lang="en-US" sz="3733" dirty="0"/>
          </a:p>
          <a:p>
            <a:r>
              <a:rPr lang="en-US" sz="3733" b="1" dirty="0"/>
              <a:t>Break It</a:t>
            </a:r>
            <a:r>
              <a:rPr lang="en-US" sz="3733" dirty="0"/>
              <a:t>: If everything works the first time go back and make some changes. Break it! </a:t>
            </a:r>
          </a:p>
        </p:txBody>
      </p:sp>
      <p:sp>
        <p:nvSpPr>
          <p:cNvPr id="22" name="Footer Placeholder 2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Tree>
    <p:extLst>
      <p:ext uri="{BB962C8B-B14F-4D97-AF65-F5344CB8AC3E}">
        <p14:creationId xmlns:p14="http://schemas.microsoft.com/office/powerpoint/2010/main" val="16940261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Chef Lab System Architecture</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9</a:t>
            </a:fld>
            <a:endParaRPr lang="en-US" dirty="0"/>
          </a:p>
        </p:txBody>
      </p:sp>
      <p:sp>
        <p:nvSpPr>
          <p:cNvPr id="17" name="Text Placeholder 4"/>
          <p:cNvSpPr>
            <a:spLocks noGrp="1"/>
          </p:cNvSpPr>
          <p:nvPr>
            <p:ph type="body" sz="quarter" idx="12"/>
          </p:nvPr>
        </p:nvSpPr>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lnSpc>
                <a:spcPct val="150000"/>
              </a:lnSpc>
            </a:pPr>
            <a:r>
              <a:rPr lang="en-US" dirty="0" smtClean="0"/>
              <a:t>In this course you will use two different architectures</a:t>
            </a:r>
          </a:p>
          <a:p>
            <a:pPr marL="1219170" lvl="2" indent="-609585">
              <a:buFont typeface="+mj-lt"/>
              <a:buAutoNum type="arabicPeriod"/>
            </a:pPr>
            <a:r>
              <a:rPr lang="en-US" dirty="0" smtClean="0"/>
              <a:t>Initially, you'll use a virtual workstation so you can start using Chef right away</a:t>
            </a:r>
          </a:p>
          <a:p>
            <a:pPr marL="1219170" lvl="2" indent="-609585">
              <a:buFont typeface="+mj-lt"/>
              <a:buAutoNum type="arabicPeriod"/>
            </a:pPr>
            <a:r>
              <a:rPr lang="en-US" dirty="0" smtClean="0"/>
              <a:t>Later, you'll use a common production type of architecture that includes a Chef Server</a:t>
            </a:r>
          </a:p>
        </p:txBody>
      </p:sp>
      <p:sp>
        <p:nvSpPr>
          <p:cNvPr id="22" name="Footer Placeholder 2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Tree>
    <p:extLst>
      <p:ext uri="{BB962C8B-B14F-4D97-AF65-F5344CB8AC3E}">
        <p14:creationId xmlns:p14="http://schemas.microsoft.com/office/powerpoint/2010/main" val="2198825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ChefDk3.2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name="Chef-TemplateComps_v09-16x9-Light.potx" id="{078CEFDB-FA7A-4E36-9964-13EF367585CB}" vid="{8B87B0F3-7308-43D5-8388-E1B49EA026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4.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5.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6.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7.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8.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9.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4.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13EBC30-FE27-4C6A-B723-23FC2188F7DC}">
  <ds:schemaRefs>
    <ds:schemaRef ds:uri="http://schemas.microsoft.com/sharepoint/events"/>
  </ds:schemaRefs>
</ds:datastoreItem>
</file>

<file path=customXml/itemProps2.xml><?xml version="1.0" encoding="utf-8"?>
<ds:datastoreItem xmlns:ds="http://schemas.openxmlformats.org/officeDocument/2006/customXml" ds:itemID="{5CDEB364-43EC-4510-9881-539C2A3FCE9E}">
  <ds:schemaRefs>
    <ds:schemaRef ds:uri="http://schemas.microsoft.com/sharepoint/v3/contenttype/forms"/>
  </ds:schemaRefs>
</ds:datastoreItem>
</file>

<file path=customXml/itemProps3.xml><?xml version="1.0" encoding="utf-8"?>
<ds:datastoreItem xmlns:ds="http://schemas.openxmlformats.org/officeDocument/2006/customXml" ds:itemID="{6921749B-AEB7-461B-845F-603CABD25259}">
  <ds:schemaRefs>
    <ds:schemaRef ds:uri="7bb5d761-a2ea-4873-95f7-7a6658fb3ef0"/>
    <ds:schemaRef ds:uri="http://purl.org/dc/terms/"/>
    <ds:schemaRef ds:uri="http://schemas.openxmlformats.org/package/2006/metadata/core-properties"/>
    <ds:schemaRef ds:uri="http://schemas.microsoft.com/office/2006/documentManagement/types"/>
    <ds:schemaRef ds:uri="http://purl.org/dc/dcmitype/"/>
    <ds:schemaRef ds:uri="http://schemas.microsoft.com/office/infopath/2007/PartnerControls"/>
    <ds:schemaRef ds:uri="http://purl.org/dc/elements/1.1/"/>
    <ds:schemaRef ds:uri="http://schemas.microsoft.com/office/2006/metadata/properties"/>
    <ds:schemaRef ds:uri="http://www.w3.org/XML/1998/namespace"/>
  </ds:schemaRefs>
</ds:datastoreItem>
</file>

<file path=customXml/itemProps4.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ChefDk3.2Template.potx</Template>
  <TotalTime>12378</TotalTime>
  <Words>1123</Words>
  <Application>Microsoft Office PowerPoint</Application>
  <PresentationFormat>Custom</PresentationFormat>
  <Paragraphs>167</Paragraphs>
  <Slides>16</Slides>
  <Notes>16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Arial</vt:lpstr>
      <vt:lpstr>Courier New</vt:lpstr>
      <vt:lpstr>Gill Sans MT</vt:lpstr>
      <vt:lpstr>Inconsolata</vt:lpstr>
      <vt:lpstr>Wingdings</vt:lpstr>
      <vt:lpstr>ChefDk3.2Template</vt:lpstr>
      <vt:lpstr>Chef Fundamentals</vt:lpstr>
      <vt:lpstr>Introduce Yourselves</vt:lpstr>
      <vt:lpstr>Expectations</vt:lpstr>
      <vt:lpstr>Course Objectives</vt:lpstr>
      <vt:lpstr>Agenda</vt:lpstr>
      <vt:lpstr>Chef</vt:lpstr>
      <vt:lpstr>Chef</vt:lpstr>
      <vt:lpstr>Chef Fundamentals</vt:lpstr>
      <vt:lpstr>Chef Lab System Architecture</vt:lpstr>
      <vt:lpstr>Chef Lab System Architecture</vt:lpstr>
      <vt:lpstr>Chef Lab System Architecture</vt:lpstr>
      <vt:lpstr>Getting a Workstation</vt:lpstr>
      <vt:lpstr>SSH Into the Remote Workstation</vt:lpstr>
      <vt:lpstr>Getting a Workstation</vt:lpstr>
      <vt:lpstr>Legend</vt:lpstr>
      <vt:lpstr>PowerPoint Presentation</vt:lpstr>
    </vt:vector>
  </TitlesOfParts>
  <Manager>&lt;Content Manager Name Here&gt;</Manager>
  <Company>Silver Fox</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subject>Houghton Mifflin Harcourt – 2012 Investor Day</dc:subject>
  <dc:creator>sdelfante@chef.io</dc:creator>
  <dc:description>Template: Louma El-Khoury, Silver Fox Productions Inc.
Formatting:
Event Date: March 12, 2012
Event Location: New York, NY
Audience Type:</dc:description>
  <cp:lastModifiedBy>Steve Del Fante</cp:lastModifiedBy>
  <cp:revision>1539</cp:revision>
  <cp:lastPrinted>2015-02-07T23:49:10Z</cp:lastPrinted>
  <dcterms:created xsi:type="dcterms:W3CDTF">2012-09-13T17:36:07Z</dcterms:created>
  <dcterms:modified xsi:type="dcterms:W3CDTF">2015-08-18T20:43:03Z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